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 id="2147483744" r:id="rId9"/>
    <p:sldMasterId id="2147483756" r:id="rId10"/>
    <p:sldMasterId id="2147483768" r:id="rId11"/>
    <p:sldMasterId id="2147483780" r:id="rId12"/>
  </p:sldMasterIdLst>
  <p:notesMasterIdLst>
    <p:notesMasterId r:id="rId22"/>
  </p:notesMasterIdLst>
  <p:handoutMasterIdLst>
    <p:handoutMasterId r:id="rId23"/>
  </p:handoutMasterIdLst>
  <p:sldIdLst>
    <p:sldId id="708" r:id="rId13"/>
    <p:sldId id="705" r:id="rId14"/>
    <p:sldId id="706" r:id="rId15"/>
    <p:sldId id="707" r:id="rId16"/>
    <p:sldId id="704" r:id="rId17"/>
    <p:sldId id="710" r:id="rId18"/>
    <p:sldId id="702" r:id="rId19"/>
    <p:sldId id="709" r:id="rId20"/>
    <p:sldId id="701" r:id="rId21"/>
  </p:sldIdLst>
  <p:sldSz cx="9144000" cy="6858000" type="screen4x3"/>
  <p:notesSz cx="9144000" cy="6858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2pPr>
    <a:lvl3pPr marL="914400" lvl="2"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3pPr>
    <a:lvl4pPr marL="1371600" lvl="3"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4pPr>
    <a:lvl5pPr marL="1828800" lvl="4"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5pPr>
    <a:lvl6pPr marL="2286000" lvl="5"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6pPr>
    <a:lvl7pPr marL="2743200" lvl="6"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7pPr>
    <a:lvl8pPr marL="3200400" lvl="7"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8pPr>
    <a:lvl9pPr marL="3657600" lvl="8" indent="0" algn="l" defTabSz="914400" rtl="0" eaLnBrk="0" fontAlgn="base" latinLnBrk="0" hangingPunct="0">
      <a:lnSpc>
        <a:spcPct val="100000"/>
      </a:lnSpc>
      <a:spcBef>
        <a:spcPct val="0"/>
      </a:spcBef>
      <a:spcAft>
        <a:spcPct val="0"/>
      </a:spcAft>
      <a:buNone/>
      <a:defRPr b="0" i="0" u="none" kern="1200" baseline="0">
        <a:solidFill>
          <a:srgbClr val="000000"/>
        </a:solidFill>
        <a:latin typeface="Arial" panose="020B0604020202020204" pitchFamily="34" charset="0"/>
        <a:ea typeface="宋体" panose="02010600030101010101" pitchFamily="2" charset="-122"/>
        <a:cs typeface="+mn-cs"/>
        <a:sym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4"/>
    <p:restoredTop sz="94660"/>
  </p:normalViewPr>
  <p:slideViewPr>
    <p:cSldViewPr showGuides="1">
      <p:cViewPr varScale="1">
        <p:scale>
          <a:sx n="89" d="100"/>
          <a:sy n="89" d="100"/>
        </p:scale>
        <p:origin x="300" y="60"/>
      </p:cViewPr>
      <p:guideLst>
        <p:guide orient="horz" pos="2160"/>
        <p:guide pos="287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3947" name="Rectangle 251"/>
          <p:cNvSpPr>
            <a:spLocks noGrp="1" noChangeArrowheads="1"/>
          </p:cNvSpPr>
          <p:nvPr>
            <p:ph type="hdr" sz="quarter"/>
          </p:nvPr>
        </p:nvSpPr>
        <p:spPr bwMode="auto">
          <a:xfrm>
            <a:off x="0" y="0"/>
            <a:ext cx="3962400" cy="342900"/>
          </a:xfrm>
          <a:prstGeom prst="rect">
            <a:avLst/>
          </a:prstGeom>
          <a:noFill/>
          <a:ln w="9525">
            <a:noFill/>
            <a:miter lim="800000"/>
          </a:ln>
        </p:spPr>
        <p:txBody>
          <a:bodyPr vert="horz" wrap="square" lIns="91440" tIns="45720" rIns="91440" bIns="45720" numCol="1" anchor="t" anchorCtr="0" compatLnSpc="1"/>
          <a:lstStyle>
            <a:lvl1pPr eaLnBrk="1" hangingPunct="1">
              <a:defRPr sz="1200">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948" name="Rectangle 252"/>
          <p:cNvSpPr>
            <a:spLocks noGrp="1" noChangeArrowheads="1"/>
          </p:cNvSpPr>
          <p:nvPr>
            <p:ph type="dt" sz="quarter" idx="1"/>
          </p:nvPr>
        </p:nvSpPr>
        <p:spPr bwMode="auto">
          <a:xfrm>
            <a:off x="5180013" y="0"/>
            <a:ext cx="3962400" cy="342900"/>
          </a:xfrm>
          <a:prstGeom prst="rect">
            <a:avLst/>
          </a:prstGeom>
          <a:noFill/>
          <a:ln w="9525">
            <a:noFill/>
            <a:miter lim="800000"/>
          </a:ln>
        </p:spPr>
        <p:txBody>
          <a:bodyPr vert="horz" wrap="square" lIns="91440" tIns="45720" rIns="91440" bIns="45720" numCol="1" anchor="t" anchorCtr="0" compatLnSpc="1"/>
          <a:lstStyle>
            <a:lvl1pPr algn="r" eaLnBrk="1" hangingPunct="1">
              <a:defRPr sz="1200">
                <a:latin typeface="Arial" panose="020B0604020202020204" pitchFamily="34" charset="0"/>
                <a:ea typeface="宋体" panose="02010600030101010101" pitchFamily="2" charset="-122"/>
                <a:sym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949" name="Rectangle 253"/>
          <p:cNvSpPr>
            <a:spLocks noGrp="1" noChangeArrowheads="1"/>
          </p:cNvSpPr>
          <p:nvPr>
            <p:ph type="ftr" sz="quarter" idx="2"/>
          </p:nvPr>
        </p:nvSpPr>
        <p:spPr bwMode="auto">
          <a:xfrm>
            <a:off x="0" y="6513513"/>
            <a:ext cx="3962400" cy="342900"/>
          </a:xfrm>
          <a:prstGeom prst="rect">
            <a:avLst/>
          </a:prstGeom>
          <a:noFill/>
          <a:ln w="9525">
            <a:noFill/>
            <a:miter lim="800000"/>
          </a:ln>
        </p:spPr>
        <p:txBody>
          <a:bodyPr vert="horz" wrap="square" lIns="91440" tIns="45720" rIns="91440" bIns="45720" numCol="1" anchor="b" anchorCtr="0" compatLnSpc="1"/>
          <a:lstStyle>
            <a:lvl1pPr eaLnBrk="1" hangingPunct="1">
              <a:defRPr sz="1200">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950" name="Rectangle 254"/>
          <p:cNvSpPr>
            <a:spLocks noGrp="1" noChangeArrowheads="1"/>
          </p:cNvSpPr>
          <p:nvPr>
            <p:ph type="sldNum" sz="quarter" idx="3"/>
          </p:nvPr>
        </p:nvSpPr>
        <p:spPr bwMode="auto">
          <a:xfrm>
            <a:off x="5180013" y="6513513"/>
            <a:ext cx="3962400" cy="342900"/>
          </a:xfrm>
          <a:prstGeom prst="rect">
            <a:avLst/>
          </a:prstGeom>
          <a:noFill/>
          <a:ln w="9525">
            <a:noFill/>
            <a:miter lim="800000"/>
          </a:ln>
        </p:spPr>
        <p:txBody>
          <a:bodyPr vert="horz" wrap="square" lIns="91440" tIns="45720" rIns="91440" bIns="45720" numCol="1" anchor="b" anchorCtr="0" compatLnSpc="1"/>
          <a:lstStyle/>
          <a:p>
            <a:pPr lvl="0" algn="r" eaLnBrk="1" hangingPunct="1">
              <a:buNone/>
            </a:pPr>
            <a:fld id="{9A0DB2DC-4C9A-4742-B13C-FB6460FD3503}" type="slidenum">
              <a:rPr lang="en-US" altLang="en-US" sz="1200" dirty="0"/>
              <a:t>‹#›</a:t>
            </a:fld>
            <a:endParaRPr lang="en-US" altLang="en-US" sz="1200" dirty="0"/>
          </a:p>
        </p:txBody>
      </p:sp>
    </p:spTree>
    <p:extLst>
      <p:ext uri="{BB962C8B-B14F-4D97-AF65-F5344CB8AC3E}">
        <p14:creationId xmlns:p14="http://schemas.microsoft.com/office/powerpoint/2010/main" val="4215649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3941" name="Rectangle 245"/>
          <p:cNvSpPr>
            <a:spLocks noGrp="1" noChangeArrowheads="1"/>
          </p:cNvSpPr>
          <p:nvPr>
            <p:ph type="hdr" sz="quarter"/>
          </p:nvPr>
        </p:nvSpPr>
        <p:spPr bwMode="auto">
          <a:xfrm>
            <a:off x="0" y="0"/>
            <a:ext cx="3076575" cy="512763"/>
          </a:xfrm>
          <a:prstGeom prst="rect">
            <a:avLst/>
          </a:prstGeom>
          <a:noFill/>
          <a:ln w="9525">
            <a:noFill/>
            <a:miter lim="800000"/>
          </a:ln>
        </p:spPr>
        <p:txBody>
          <a:bodyPr vert="horz" wrap="square" lIns="91492" tIns="45745" rIns="91492" bIns="45745" numCol="1" anchor="t" anchorCtr="0" compatLnSpc="1"/>
          <a:lstStyle>
            <a:lvl1pPr eaLnBrk="0" hangingPunct="0">
              <a:defRPr sz="1100">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1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942" name="Rectangle 246"/>
          <p:cNvSpPr>
            <a:spLocks noGrp="1" noChangeArrowheads="1"/>
          </p:cNvSpPr>
          <p:nvPr>
            <p:ph type="dt" idx="1"/>
          </p:nvPr>
        </p:nvSpPr>
        <p:spPr bwMode="auto">
          <a:xfrm>
            <a:off x="4021138" y="0"/>
            <a:ext cx="3076575" cy="512763"/>
          </a:xfrm>
          <a:prstGeom prst="rect">
            <a:avLst/>
          </a:prstGeom>
          <a:noFill/>
          <a:ln w="9525">
            <a:noFill/>
            <a:miter lim="800000"/>
          </a:ln>
        </p:spPr>
        <p:txBody>
          <a:bodyPr vert="horz" wrap="square" lIns="91492" tIns="45745" rIns="91492" bIns="45745" numCol="1" anchor="t" anchorCtr="0" compatLnSpc="1"/>
          <a:lstStyle>
            <a:lvl1pPr algn="r" eaLnBrk="0" hangingPunct="0">
              <a:defRPr sz="1100">
                <a:latin typeface="Arial" panose="020B0604020202020204" pitchFamily="34" charset="0"/>
                <a:ea typeface="宋体" panose="02010600030101010101" pitchFamily="2" charset="-122"/>
                <a:sym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en-US" altLang="en-US" sz="11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4340" name="Rectangle 247"/>
          <p:cNvSpPr>
            <a:spLocks noGrp="1" noRot="1" noChangeAspect="1"/>
          </p:cNvSpPr>
          <p:nvPr>
            <p:ph type="sldImg" idx="2"/>
          </p:nvPr>
        </p:nvSpPr>
        <p:spPr>
          <a:xfrm>
            <a:off x="990600" y="766763"/>
            <a:ext cx="5118100" cy="3838575"/>
          </a:xfrm>
          <a:prstGeom prst="rect">
            <a:avLst/>
          </a:prstGeom>
          <a:noFill/>
          <a:ln w="9525" cap="flat" cmpd="sng">
            <a:solidFill>
              <a:srgbClr val="000000"/>
            </a:solidFill>
            <a:prstDash val="solid"/>
            <a:miter/>
            <a:headEnd type="none" w="med" len="med"/>
            <a:tailEnd type="none" w="med" len="med"/>
          </a:ln>
        </p:spPr>
      </p:sp>
      <p:sp>
        <p:nvSpPr>
          <p:cNvPr id="1053944" name="Rectangle 248"/>
          <p:cNvSpPr>
            <a:spLocks noGrp="1" noChangeArrowheads="1"/>
          </p:cNvSpPr>
          <p:nvPr>
            <p:ph type="body" sz="quarter" idx="3"/>
          </p:nvPr>
        </p:nvSpPr>
        <p:spPr bwMode="auto">
          <a:xfrm>
            <a:off x="709613" y="4862513"/>
            <a:ext cx="5680075" cy="4605338"/>
          </a:xfrm>
          <a:prstGeom prst="rect">
            <a:avLst/>
          </a:prstGeom>
          <a:noFill/>
          <a:ln w="9525">
            <a:noFill/>
            <a:miter lim="800000"/>
          </a:ln>
        </p:spPr>
        <p:txBody>
          <a:bodyPr vert="horz" wrap="square" lIns="91492" tIns="45745" rIns="91492" bIns="45745"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Click to edit Master text styles</a:t>
            </a:r>
          </a:p>
          <a:p>
            <a:pPr marL="457200" marR="0" lvl="1" indent="-45720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Second level</a:t>
            </a:r>
          </a:p>
          <a:p>
            <a:pPr marL="914400" marR="0" lvl="2" indent="-91440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Third level</a:t>
            </a:r>
          </a:p>
          <a:p>
            <a:pPr marL="1371600" marR="0" lvl="3" indent="-137160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Fourth level</a:t>
            </a:r>
          </a:p>
          <a:p>
            <a:pPr marL="1828800" marR="0" lvl="4" indent="-1828800" algn="l" defTabSz="9144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rPr>
              <a:t>Fifth level</a:t>
            </a:r>
          </a:p>
        </p:txBody>
      </p:sp>
      <p:sp>
        <p:nvSpPr>
          <p:cNvPr id="1053945" name="Rectangle 249"/>
          <p:cNvSpPr>
            <a:spLocks noGrp="1" noChangeArrowheads="1"/>
          </p:cNvSpPr>
          <p:nvPr>
            <p:ph type="ftr" sz="quarter" idx="4"/>
          </p:nvPr>
        </p:nvSpPr>
        <p:spPr bwMode="auto">
          <a:xfrm>
            <a:off x="0" y="9720263"/>
            <a:ext cx="3076575" cy="512763"/>
          </a:xfrm>
          <a:prstGeom prst="rect">
            <a:avLst/>
          </a:prstGeom>
          <a:noFill/>
          <a:ln w="9525">
            <a:noFill/>
            <a:miter lim="800000"/>
          </a:ln>
        </p:spPr>
        <p:txBody>
          <a:bodyPr vert="horz" wrap="square" lIns="91492" tIns="45745" rIns="91492" bIns="45745" numCol="1" anchor="b" anchorCtr="0" compatLnSpc="1"/>
          <a:lstStyle>
            <a:lvl1pPr eaLnBrk="0" hangingPunct="0">
              <a:defRPr sz="1100">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1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946" name="Rectangle 250"/>
          <p:cNvSpPr>
            <a:spLocks noGrp="1" noChangeArrowheads="1"/>
          </p:cNvSpPr>
          <p:nvPr>
            <p:ph type="sldNum" sz="quarter" idx="5"/>
          </p:nvPr>
        </p:nvSpPr>
        <p:spPr bwMode="auto">
          <a:xfrm>
            <a:off x="4021138" y="9720263"/>
            <a:ext cx="3076575" cy="512763"/>
          </a:xfrm>
          <a:prstGeom prst="rect">
            <a:avLst/>
          </a:prstGeom>
          <a:noFill/>
          <a:ln w="9525">
            <a:noFill/>
            <a:miter lim="800000"/>
          </a:ln>
        </p:spPr>
        <p:txBody>
          <a:bodyPr vert="horz" wrap="square" lIns="91492" tIns="45745" rIns="91492" bIns="45745" numCol="1" anchor="b" anchorCtr="0" compatLnSpc="1"/>
          <a:lstStyle/>
          <a:p>
            <a:pPr lvl="0" algn="r">
              <a:buNone/>
            </a:pPr>
            <a:fld id="{9A0DB2DC-4C9A-4742-B13C-FB6460FD3503}" type="slidenum">
              <a:rPr lang="en-US" altLang="en-US" sz="1100" dirty="0"/>
              <a:t>‹#›</a:t>
            </a:fld>
            <a:endParaRPr lang="en-US" altLang="en-US" sz="1100" dirty="0"/>
          </a:p>
        </p:txBody>
      </p:sp>
    </p:spTree>
    <p:extLst>
      <p:ext uri="{BB962C8B-B14F-4D97-AF65-F5344CB8AC3E}">
        <p14:creationId xmlns:p14="http://schemas.microsoft.com/office/powerpoint/2010/main" val="243993143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rgbClr val="000000"/>
        </a:solidFill>
        <a:latin typeface="Arial" panose="020B0604020202020204" pitchFamily="34" charset="0"/>
        <a:ea typeface="宋体" panose="02010600030101010101" pitchFamily="2" charset="-122"/>
        <a:cs typeface="+mn-cs"/>
      </a:defRPr>
    </a:lvl1pPr>
    <a:lvl2pPr marL="457200" indent="-457200" algn="l" rtl="0" eaLnBrk="0" fontAlgn="base" hangingPunct="0">
      <a:spcBef>
        <a:spcPct val="30000"/>
      </a:spcBef>
      <a:spcAft>
        <a:spcPct val="0"/>
      </a:spcAft>
      <a:defRPr sz="1200" kern="1200">
        <a:solidFill>
          <a:srgbClr val="000000"/>
        </a:solidFill>
        <a:latin typeface="Arial" panose="020B0604020202020204" pitchFamily="34" charset="0"/>
        <a:ea typeface="宋体" panose="02010600030101010101" pitchFamily="2" charset="-122"/>
        <a:cs typeface="+mn-cs"/>
      </a:defRPr>
    </a:lvl2pPr>
    <a:lvl3pPr marL="914400" indent="-914400" algn="l" rtl="0" eaLnBrk="0" fontAlgn="base" hangingPunct="0">
      <a:spcBef>
        <a:spcPct val="30000"/>
      </a:spcBef>
      <a:spcAft>
        <a:spcPct val="0"/>
      </a:spcAft>
      <a:defRPr sz="1200" kern="1200">
        <a:solidFill>
          <a:srgbClr val="000000"/>
        </a:solidFill>
        <a:latin typeface="Arial" panose="020B0604020202020204" pitchFamily="34" charset="0"/>
        <a:ea typeface="宋体" panose="02010600030101010101" pitchFamily="2" charset="-122"/>
        <a:cs typeface="+mn-cs"/>
      </a:defRPr>
    </a:lvl3pPr>
    <a:lvl4pPr marL="1371600" indent="-1371600" algn="l" rtl="0" eaLnBrk="0" fontAlgn="base" hangingPunct="0">
      <a:spcBef>
        <a:spcPct val="30000"/>
      </a:spcBef>
      <a:spcAft>
        <a:spcPct val="0"/>
      </a:spcAft>
      <a:defRPr sz="1200" kern="1200">
        <a:solidFill>
          <a:srgbClr val="000000"/>
        </a:solidFill>
        <a:latin typeface="Arial" panose="020B0604020202020204" pitchFamily="34" charset="0"/>
        <a:ea typeface="宋体" panose="02010600030101010101" pitchFamily="2" charset="-122"/>
        <a:cs typeface="+mn-cs"/>
      </a:defRPr>
    </a:lvl4pPr>
    <a:lvl5pPr marL="1828800" indent="-1828800" algn="l" rtl="0" eaLnBrk="0" fontAlgn="base" hangingPunct="0">
      <a:spcBef>
        <a:spcPct val="30000"/>
      </a:spcBef>
      <a:spcAft>
        <a:spcPct val="0"/>
      </a:spcAft>
      <a:defRPr sz="1200"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Pct val="100000"/>
              <a:buFontTx/>
              <a:buNone/>
              <a:defRPr/>
            </a:pPr>
            <a:endParaRPr kumimoji="0" lang="zh-CN" altLang="en-US" sz="3200" b="0" i="0" u="none" strike="noStrike" kern="0" cap="none" spc="0" normalizeH="0" baseline="0" noProof="0">
              <a:ln>
                <a:noFill/>
              </a:ln>
              <a:solidFill>
                <a:srgbClr val="000000"/>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2.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2.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2.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2.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2.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2.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2.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024"/>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1027" name="Rectangle 1025"/>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48578" name="Rectangle 1026"/>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48579" name="Rectangle 1027"/>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48580" name="Rectangle 1028"/>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pic>
        <p:nvPicPr>
          <p:cNvPr id="1031" name="Picture 2048" descr="新院徽"/>
          <p:cNvPicPr>
            <a:picLocks noChangeAspect="1"/>
          </p:cNvPicPr>
          <p:nvPr/>
        </p:nvPicPr>
        <p:blipFill>
          <a:blip r:embed="rId13"/>
          <a:stretch>
            <a:fillRect/>
          </a:stretch>
        </p:blipFill>
        <p:spPr>
          <a:xfrm>
            <a:off x="0" y="0"/>
            <a:ext cx="1143000" cy="10509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42" name="Picture 8"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10243" name="Rectangle 9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10244" name="Rectangle 9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793" name="Rectangle 97"/>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794" name="Rectangle 98"/>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795" name="Rectangle 99"/>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266" name="Picture 12"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11267" name="Rectangle 21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11268" name="Rectangle 21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913" name="Rectangle 217"/>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914" name="Rectangle 218"/>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915" name="Rectangle 219"/>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290" name="Picture 3"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12291" name="Rectangle 944"/>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12292" name="Rectangle 945"/>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618" name="Rectangle 946"/>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619" name="Rectangle 947"/>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620" name="Rectangle 948"/>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2051" name="Rectangle 1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823" name="Rectangle 127"/>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824" name="Rectangle 128"/>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825" name="Rectangle 129"/>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pic>
        <p:nvPicPr>
          <p:cNvPr id="2055" name="Picture 9" descr="新院徽"/>
          <p:cNvPicPr>
            <a:picLocks noChangeAspect="1"/>
          </p:cNvPicPr>
          <p:nvPr/>
        </p:nvPicPr>
        <p:blipFill>
          <a:blip r:embed="rId13"/>
          <a:stretch>
            <a:fillRect/>
          </a:stretch>
        </p:blipFill>
        <p:spPr>
          <a:xfrm>
            <a:off x="0" y="0"/>
            <a:ext cx="1143000" cy="1050925"/>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Picture 4"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3075" name="Rectangle 974"/>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3076" name="Rectangle 975"/>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648" name="Rectangle 976"/>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649" name="Rectangle 977"/>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650" name="Rectangle 978"/>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Picture 7"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4099" name="Rectangle 6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4100" name="Rectangle 6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763" name="Rectangle 67"/>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764" name="Rectangle 68"/>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765" name="Rectangle 69"/>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122" name="Picture 11"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5123" name="Rectangle 18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5124" name="Rectangle 18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883" name="Rectangle 187"/>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884" name="Rectangle 188"/>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885" name="Rectangle 189"/>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46" name="Picture 6"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6147" name="Rectangle 3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6148" name="Rectangle 3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733" name="Rectangle 37"/>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734" name="Rectangle 38"/>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735" name="Rectangle 39"/>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170" name="Picture 10"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7171" name="Rectangle 15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7172" name="Rectangle 15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853" name="Rectangle 157"/>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854" name="Rectangle 158"/>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855" name="Rectangle 159"/>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194" name="Picture 5"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8195" name="Rectangle 1004"/>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8196" name="Rectangle 1005"/>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678" name="Rectangle 1006"/>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679" name="Rectangle 1007"/>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680" name="Rectangle 1008"/>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218" name="Picture 2" descr="新院徽"/>
          <p:cNvPicPr>
            <a:picLocks noChangeAspect="1"/>
          </p:cNvPicPr>
          <p:nvPr/>
        </p:nvPicPr>
        <p:blipFill>
          <a:blip r:embed="rId13"/>
          <a:stretch>
            <a:fillRect/>
          </a:stretch>
        </p:blipFill>
        <p:spPr>
          <a:xfrm>
            <a:off x="0" y="0"/>
            <a:ext cx="1143000" cy="1050925"/>
          </a:xfrm>
          <a:prstGeom prst="rect">
            <a:avLst/>
          </a:prstGeom>
          <a:noFill/>
          <a:ln w="9525">
            <a:noFill/>
          </a:ln>
        </p:spPr>
      </p:pic>
      <p:sp>
        <p:nvSpPr>
          <p:cNvPr id="9219" name="Rectangle 8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en-US" altLang="en-US" dirty="0"/>
          </a:p>
        </p:txBody>
      </p:sp>
      <p:sp>
        <p:nvSpPr>
          <p:cNvPr id="9220" name="Rectangle 8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en-US" altLang="en-US" dirty="0"/>
          </a:p>
          <a:p>
            <a:pPr lvl="1"/>
            <a:r>
              <a:rPr lang="zh-CN" altLang="en-US" dirty="0"/>
              <a:t>第二级</a:t>
            </a:r>
            <a:endParaRPr lang="en-US" altLang="en-US" dirty="0"/>
          </a:p>
          <a:p>
            <a:pPr lvl="2"/>
            <a:r>
              <a:rPr lang="zh-CN" altLang="en-US" dirty="0"/>
              <a:t>第三级</a:t>
            </a:r>
            <a:endParaRPr lang="en-US" altLang="en-US" dirty="0"/>
          </a:p>
          <a:p>
            <a:pPr lvl="3"/>
            <a:r>
              <a:rPr lang="zh-CN" altLang="en-US" dirty="0"/>
              <a:t>第四级</a:t>
            </a:r>
            <a:endParaRPr lang="en-US" altLang="en-US" dirty="0"/>
          </a:p>
          <a:p>
            <a:pPr lvl="4"/>
            <a:r>
              <a:rPr lang="zh-CN" altLang="en-US" dirty="0"/>
              <a:t>第五级</a:t>
            </a:r>
            <a:endParaRPr lang="en-US" altLang="en-US" dirty="0"/>
          </a:p>
        </p:txBody>
      </p:sp>
      <p:sp>
        <p:nvSpPr>
          <p:cNvPr id="1053563" name="Rectangle 891"/>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564" name="Rectangle 892"/>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defRPr sz="1400" b="1" i="1">
                <a:latin typeface="Arial" panose="020B0604020202020204" pitchFamily="34" charset="0"/>
                <a:ea typeface="宋体" panose="02010600030101010101" pitchFamily="2" charset="-122"/>
                <a:sym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400" b="1" i="1"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p:txBody>
      </p:sp>
      <p:sp>
        <p:nvSpPr>
          <p:cNvPr id="1053565" name="Rectangle 893"/>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1" i="1"/>
            </a:lvl1pPr>
          </a:lstStyle>
          <a:p>
            <a:pPr lvl="0" eaLnBrk="1" hangingPunct="1">
              <a:buNone/>
            </a:pPr>
            <a:fld id="{9A0DB2DC-4C9A-4742-B13C-FB6460FD3503}" type="slidenum">
              <a:rPr lang="zh-CN" altLang="zh-CN" dirty="0">
                <a:latin typeface="Arial" panose="020B0604020202020204" pitchFamily="34" charset="0"/>
              </a:rPr>
              <a:t>‹#›</a:t>
            </a:fld>
            <a:endParaRPr lang="zh-CN"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rtl="0" eaLnBrk="0" fontAlgn="base" hangingPunct="0">
        <a:spcBef>
          <a:spcPct val="0"/>
        </a:spcBef>
        <a:spcAft>
          <a:spcPct val="0"/>
        </a:spcAft>
        <a:defRPr sz="4400">
          <a:solidFill>
            <a:srgbClr val="000000"/>
          </a:solidFill>
          <a:latin typeface="+mj-lt"/>
          <a:ea typeface="+mj-ea"/>
          <a:cs typeface="+mj-cs"/>
          <a:sym typeface="Arial" panose="020B0604020202020204" pitchFamily="34" charset="0"/>
        </a:defRPr>
      </a:lvl1pPr>
      <a:lvl2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2pPr>
      <a:lvl3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3pPr>
      <a:lvl4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4pPr>
      <a:lvl5pPr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5pPr>
      <a:lvl6pPr marL="4572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6pPr>
      <a:lvl7pPr marL="9144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7pPr>
      <a:lvl8pPr marL="13716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8pPr>
      <a:lvl9pPr marL="1828800" algn="ctr" rtl="0" eaLnBrk="0" fontAlgn="base" hangingPunct="0">
        <a:spcBef>
          <a:spcPct val="0"/>
        </a:spcBef>
        <a:spcAft>
          <a:spcPct val="0"/>
        </a:spcAft>
        <a:defRPr sz="4400">
          <a:solidFill>
            <a:srgbClr val="000000"/>
          </a:solidFill>
          <a:latin typeface="Arial" panose="020B0604020202020204" pitchFamily="34" charset="0"/>
          <a:ea typeface="宋体" panose="02010600030101010101" pitchFamily="2" charset="-122"/>
          <a:sym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3200">
          <a:solidFill>
            <a:srgbClr val="000000"/>
          </a:solidFill>
          <a:latin typeface="+mn-lt"/>
          <a:ea typeface="+mn-ea"/>
          <a:cs typeface="+mn-cs"/>
          <a:sym typeface="Arial" panose="020B0604020202020204" pitchFamily="34" charset="0"/>
        </a:defRPr>
      </a:lvl1pPr>
      <a:lvl2pPr marL="742950" indent="-285750" algn="l" rtl="0" eaLnBrk="0" fontAlgn="base" hangingPunct="0">
        <a:spcBef>
          <a:spcPct val="20000"/>
        </a:spcBef>
        <a:spcAft>
          <a:spcPct val="0"/>
        </a:spcAft>
        <a:buSzPct val="100000"/>
        <a:buChar char="–"/>
        <a:defRPr sz="2800">
          <a:solidFill>
            <a:srgbClr val="000000"/>
          </a:solidFill>
          <a:latin typeface="+mn-lt"/>
          <a:ea typeface="+mn-ea"/>
          <a:sym typeface="Arial" panose="020B0604020202020204" pitchFamily="34" charset="0"/>
        </a:defRPr>
      </a:lvl2pPr>
      <a:lvl3pPr marL="1143000" indent="-228600" algn="l" rtl="0" eaLnBrk="0" fontAlgn="base" hangingPunct="0">
        <a:spcBef>
          <a:spcPct val="20000"/>
        </a:spcBef>
        <a:spcAft>
          <a:spcPct val="0"/>
        </a:spcAft>
        <a:buSzPct val="100000"/>
        <a:buChar char="•"/>
        <a:defRPr sz="2400">
          <a:solidFill>
            <a:srgbClr val="000000"/>
          </a:solidFill>
          <a:latin typeface="+mn-lt"/>
          <a:ea typeface="+mn-ea"/>
          <a:sym typeface="Arial" panose="020B0604020202020204" pitchFamily="34" charset="0"/>
        </a:defRPr>
      </a:lvl3pPr>
      <a:lvl4pPr marL="1600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4pPr>
      <a:lvl5pPr marL="20574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5pPr>
      <a:lvl6pPr marL="25146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6pPr>
      <a:lvl7pPr marL="29718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7pPr>
      <a:lvl8pPr marL="34290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8pPr>
      <a:lvl9pPr marL="3886200" indent="-228600" algn="l" rtl="0" eaLnBrk="0" fontAlgn="base" hangingPunct="0">
        <a:spcBef>
          <a:spcPct val="20000"/>
        </a:spcBef>
        <a:spcAft>
          <a:spcPct val="0"/>
        </a:spcAft>
        <a:buSzPct val="100000"/>
        <a:buChar char="»"/>
        <a:defRPr sz="2000">
          <a:solidFill>
            <a:srgbClr val="000000"/>
          </a:solidFill>
          <a:latin typeface="+mn-lt"/>
          <a:ea typeface="+mn-ea"/>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36">
            <a:extLst>
              <a:ext uri="{FF2B5EF4-FFF2-40B4-BE49-F238E27FC236}">
                <a16:creationId xmlns:a16="http://schemas.microsoft.com/office/drawing/2014/main" id="{87CCA19D-B4C1-458D-9368-6675883FF60F}"/>
              </a:ext>
            </a:extLst>
          </p:cNvPr>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rgbClr val="000000"/>
                </a:solidFill>
                <a:latin typeface="Arial" panose="020B0604020202020204" pitchFamily="34" charset="0"/>
                <a:ea typeface="宋体" panose="02010600030101010101" pitchFamily="2" charset="-122"/>
                <a:sym typeface="Arial" panose="020B0604020202020204" pitchFamily="34" charset="0"/>
              </a:defRPr>
            </a:lvl1pPr>
            <a:lvl2pPr eaLnBrk="0" hangingPunct="0">
              <a:defRPr>
                <a:solidFill>
                  <a:srgbClr val="000000"/>
                </a:solidFill>
                <a:latin typeface="Arial" panose="020B0604020202020204" pitchFamily="34" charset="0"/>
                <a:ea typeface="宋体" panose="02010600030101010101" pitchFamily="2" charset="-122"/>
                <a:sym typeface="Arial" panose="020B0604020202020204" pitchFamily="34" charset="0"/>
              </a:defRPr>
            </a:lvl2pPr>
            <a:lvl3pPr eaLnBrk="0" hangingPunct="0">
              <a:defRPr>
                <a:solidFill>
                  <a:srgbClr val="000000"/>
                </a:solidFill>
                <a:latin typeface="Arial" panose="020B0604020202020204" pitchFamily="34" charset="0"/>
                <a:ea typeface="宋体" panose="02010600030101010101" pitchFamily="2" charset="-122"/>
                <a:sym typeface="Arial" panose="020B0604020202020204" pitchFamily="34" charset="0"/>
              </a:defRPr>
            </a:lvl3pPr>
            <a:lvl4pPr eaLnBrk="0" hangingPunct="0">
              <a:defRPr>
                <a:solidFill>
                  <a:srgbClr val="000000"/>
                </a:solidFill>
                <a:latin typeface="Arial" panose="020B0604020202020204" pitchFamily="34" charset="0"/>
                <a:ea typeface="宋体" panose="02010600030101010101" pitchFamily="2" charset="-122"/>
                <a:sym typeface="Arial" panose="020B0604020202020204" pitchFamily="34" charset="0"/>
              </a:defRPr>
            </a:lvl4pPr>
            <a:lvl5pPr eaLnBrk="0" hangingPunct="0">
              <a:defRPr>
                <a:solidFill>
                  <a:srgbClr val="000000"/>
                </a:solidFill>
                <a:latin typeface="Arial" panose="020B0604020202020204" pitchFamily="34" charset="0"/>
                <a:ea typeface="宋体" panose="02010600030101010101" pitchFamily="2" charset="-122"/>
                <a:sym typeface="Arial" panose="020B0604020202020204" pitchFamily="34" charset="0"/>
              </a:defRPr>
            </a:lvl5pPr>
            <a:lvl6pPr eaLnBrk="0" fontAlgn="base" hangingPunct="0">
              <a:spcBef>
                <a:spcPct val="0"/>
              </a:spcBef>
              <a:spcAft>
                <a:spcPct val="0"/>
              </a:spcAft>
              <a:defRPr>
                <a:solidFill>
                  <a:srgbClr val="000000"/>
                </a:solidFill>
                <a:latin typeface="Arial" panose="020B0604020202020204" pitchFamily="34" charset="0"/>
                <a:ea typeface="宋体" panose="02010600030101010101" pitchFamily="2" charset="-122"/>
                <a:sym typeface="Arial" panose="020B0604020202020204" pitchFamily="34" charset="0"/>
              </a:defRPr>
            </a:lvl6pPr>
            <a:lvl7pPr eaLnBrk="0" fontAlgn="base" hangingPunct="0">
              <a:spcBef>
                <a:spcPct val="0"/>
              </a:spcBef>
              <a:spcAft>
                <a:spcPct val="0"/>
              </a:spcAft>
              <a:defRPr>
                <a:solidFill>
                  <a:srgbClr val="000000"/>
                </a:solidFill>
                <a:latin typeface="Arial" panose="020B0604020202020204" pitchFamily="34" charset="0"/>
                <a:ea typeface="宋体" panose="02010600030101010101" pitchFamily="2" charset="-122"/>
                <a:sym typeface="Arial" panose="020B0604020202020204" pitchFamily="34" charset="0"/>
              </a:defRPr>
            </a:lvl7pPr>
            <a:lvl8pPr eaLnBrk="0" fontAlgn="base" hangingPunct="0">
              <a:spcBef>
                <a:spcPct val="0"/>
              </a:spcBef>
              <a:spcAft>
                <a:spcPct val="0"/>
              </a:spcAft>
              <a:defRPr>
                <a:solidFill>
                  <a:srgbClr val="000000"/>
                </a:solidFill>
                <a:latin typeface="Arial" panose="020B0604020202020204" pitchFamily="34" charset="0"/>
                <a:ea typeface="宋体" panose="02010600030101010101" pitchFamily="2" charset="-122"/>
                <a:sym typeface="Arial" panose="020B0604020202020204" pitchFamily="34" charset="0"/>
              </a:defRPr>
            </a:lvl8pPr>
            <a:lvl9pPr eaLnBrk="0" fontAlgn="base" hangingPunct="0">
              <a:spcBef>
                <a:spcPct val="0"/>
              </a:spcBef>
              <a:spcAft>
                <a:spcPct val="0"/>
              </a:spcAft>
              <a:defRPr>
                <a:solidFill>
                  <a:srgbClr val="000000"/>
                </a:solidFill>
                <a:latin typeface="Arial" panose="020B0604020202020204" pitchFamily="34" charset="0"/>
                <a:ea typeface="宋体" panose="02010600030101010101" pitchFamily="2" charset="-122"/>
                <a:sym typeface="Arial" panose="020B0604020202020204" pitchFamily="34" charset="0"/>
              </a:defRPr>
            </a:lvl9pPr>
          </a:lstStyle>
          <a:p>
            <a:pPr algn="ctr" eaLnBrk="1" hangingPunct="1"/>
            <a:r>
              <a:rPr lang="zh-CN" altLang="en-US" sz="4200" b="1">
                <a:latin typeface="Times New Roman" panose="02020603050405020304" pitchFamily="18" charset="0"/>
              </a:rPr>
              <a:t>学位论文答辩公告</a:t>
            </a:r>
            <a:endParaRPr lang="zh-CN" altLang="zh-CN"/>
          </a:p>
          <a:p>
            <a:pPr algn="ctr"/>
            <a:endParaRPr lang="zh-CN" altLang="zh-CN"/>
          </a:p>
        </p:txBody>
      </p:sp>
      <p:graphicFrame>
        <p:nvGraphicFramePr>
          <p:cNvPr id="4194468" name="Group 164">
            <a:extLst>
              <a:ext uri="{FF2B5EF4-FFF2-40B4-BE49-F238E27FC236}">
                <a16:creationId xmlns:a16="http://schemas.microsoft.com/office/drawing/2014/main" id="{FC39FB3B-8C66-4C0C-AF1E-D38DBC17FC74}"/>
              </a:ext>
            </a:extLst>
          </p:cNvPr>
          <p:cNvGraphicFramePr>
            <a:graphicFrameLocks noGrp="1"/>
          </p:cNvGraphicFramePr>
          <p:nvPr>
            <p:custDataLst>
              <p:tags r:id="rId1"/>
            </p:custDataLst>
            <p:extLst>
              <p:ext uri="{D42A27DB-BD31-4B8C-83A1-F6EECF244321}">
                <p14:modId xmlns:p14="http://schemas.microsoft.com/office/powerpoint/2010/main" val="3138550306"/>
              </p:ext>
            </p:extLst>
          </p:nvPr>
        </p:nvGraphicFramePr>
        <p:xfrm>
          <a:off x="0" y="1854200"/>
          <a:ext cx="9137650" cy="3149600"/>
        </p:xfrm>
        <a:graphic>
          <a:graphicData uri="http://schemas.openxmlformats.org/drawingml/2006/table">
            <a:tbl>
              <a:tblPr/>
              <a:tblGrid>
                <a:gridCol w="68356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911202">
                  <a:extLst>
                    <a:ext uri="{9D8B030D-6E8A-4147-A177-3AD203B41FA5}">
                      <a16:colId xmlns:a16="http://schemas.microsoft.com/office/drawing/2014/main" val="20003"/>
                    </a:ext>
                  </a:extLst>
                </a:gridCol>
                <a:gridCol w="1409278">
                  <a:extLst>
                    <a:ext uri="{9D8B030D-6E8A-4147-A177-3AD203B41FA5}">
                      <a16:colId xmlns:a16="http://schemas.microsoft.com/office/drawing/2014/main" val="20004"/>
                    </a:ext>
                  </a:extLst>
                </a:gridCol>
                <a:gridCol w="1613322">
                  <a:extLst>
                    <a:ext uri="{9D8B030D-6E8A-4147-A177-3AD203B41FA5}">
                      <a16:colId xmlns:a16="http://schemas.microsoft.com/office/drawing/2014/main" val="20005"/>
                    </a:ext>
                  </a:extLst>
                </a:gridCol>
              </a:tblGrid>
              <a:tr h="15748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rPr>
                        <a:t>序号</a:t>
                      </a:r>
                      <a:endParaRPr kumimoji="0" lang="en-US" altLang="en-US" sz="1800" b="0" i="0" u="none" strike="noStrike" cap="none" normalizeH="0" baseline="0" dirty="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a:ln>
                            <a:noFill/>
                          </a:ln>
                          <a:solidFill>
                            <a:srgbClr val="000000"/>
                          </a:solidFill>
                          <a:effectLst/>
                          <a:latin typeface="Times New Roman" panose="02020603050405020304" pitchFamily="18" charset="0"/>
                          <a:ea typeface="仿宋_GB2312" pitchFamily="49" charset="-122"/>
                          <a:sym typeface="Arial" panose="020B0604020202090204" pitchFamily="34" charset="0"/>
                        </a:rPr>
                        <a:t>申请人</a:t>
                      </a:r>
                      <a:endParaRPr kumimoji="0" lang="en-US" altLang="en-US" sz="1800" b="0" i="0" u="none" strike="noStrike" cap="none" normalizeH="0" baseline="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rPr>
                        <a:t>导  师</a:t>
                      </a:r>
                      <a:endParaRPr kumimoji="0" lang="en-US" altLang="en-US" sz="1800" b="0" i="0" u="none" strike="noStrike" cap="none" normalizeH="0" baseline="0" dirty="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rPr>
                        <a:t>题  目</a:t>
                      </a:r>
                      <a:endParaRPr kumimoji="0" lang="en-US" altLang="en-US" sz="1800" b="0" i="0" u="none" strike="noStrike" cap="none" normalizeH="0" baseline="0" dirty="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rPr>
                        <a:t>时  间</a:t>
                      </a:r>
                      <a:endParaRPr kumimoji="0" lang="en-US" altLang="en-US" sz="1800" b="0" i="0" u="none" strike="noStrike" cap="none" normalizeH="0" baseline="0" dirty="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rPr>
                        <a:t>地  点</a:t>
                      </a:r>
                      <a:endPar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rPr>
                        <a:t>（腾讯会议号）</a:t>
                      </a:r>
                      <a:endParaRPr kumimoji="0" lang="en-US" altLang="en-US" sz="1800" b="1" i="0" u="none" strike="noStrike" cap="none" normalizeH="0" baseline="0" dirty="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90204" pitchFamily="34" charset="0"/>
                        </a:rPr>
                        <a:t>1</a:t>
                      </a:r>
                      <a:endParaRPr kumimoji="0" lang="en-US" altLang="en-US" sz="1800" b="0" i="0" u="none" strike="noStrike" cap="none" normalizeH="0" baseline="0" dirty="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马曙东</a:t>
                      </a:r>
                    </a:p>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硕士研究生</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荆鲁</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endParaRPr kumimoji="0" lang="en-US" altLang="zh-CN" sz="1800" b="1" i="0" u="none" strike="noStrike" kern="1200" cap="none" normalizeH="0" baseline="0" dirty="0">
                        <a:ln>
                          <a:noFill/>
                        </a:ln>
                        <a:solidFill>
                          <a:schemeClr val="tx1"/>
                        </a:solidFill>
                        <a:effectLst/>
                        <a:latin typeface="Times New Roman" panose="02020603050405020304" pitchFamily="18" charset="0"/>
                        <a:ea typeface="仿宋_GB2312" pitchFamily="49" charset="-122"/>
                        <a:cs typeface="+mn-cs"/>
                      </a:endParaRPr>
                    </a:p>
                    <a:p>
                      <a:pPr algn="ctr">
                        <a:lnSpc>
                          <a:spcPts val="2800"/>
                        </a:lnSpc>
                        <a:spcAft>
                          <a:spcPts val="0"/>
                        </a:spcAft>
                        <a:buNone/>
                      </a:pPr>
                      <a:r>
                        <a:rPr lang="zh-CN" altLang="en-US" sz="1800" b="1" dirty="0">
                          <a:ln>
                            <a:noFill/>
                          </a:ln>
                          <a:solidFill>
                            <a:srgbClr val="000000"/>
                          </a:solidFill>
                          <a:effectLst/>
                          <a:latin typeface="Times New Roman" panose="02020603050405020304" pitchFamily="18" charset="0"/>
                          <a:ea typeface="仿宋_GB2312" pitchFamily="49" charset="-122"/>
                          <a:sym typeface="+mn-ea"/>
                        </a:rPr>
                        <a:t>国医大师路志正调理脾肾法治疗高血压经验研究</a:t>
                      </a:r>
                      <a:endPar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lnSpc>
                          <a:spcPts val="2800"/>
                        </a:lnSpc>
                        <a:spcAft>
                          <a:spcPts val="0"/>
                        </a:spcAft>
                        <a:buNone/>
                      </a:pPr>
                      <a:endPar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90204" pitchFamily="34" charset="0"/>
                        </a:rPr>
                        <a:t>5</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90204" pitchFamily="34" charset="0"/>
                        </a:rPr>
                        <a:t>月</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90204" pitchFamily="34" charset="0"/>
                        </a:rPr>
                        <a:t>19</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9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90204" pitchFamily="34" charset="0"/>
                        <a:ea typeface="宋体" panose="02010600030101010101" pitchFamily="2" charset="-122"/>
                        <a:cs typeface="+mn-cs"/>
                        <a:sym typeface="Arial" panose="020B060402020209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90204" pitchFamily="34" charset="0"/>
                        </a:rPr>
                        <a:t>14:00</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90204" pitchFamily="34" charset="0"/>
                        </a:rPr>
                        <a:t>-14:40</a:t>
                      </a:r>
                      <a:endParaRPr kumimoji="0" lang="en-US" altLang="en-US" sz="1800" b="0" i="0" u="none" strike="noStrike" cap="none" normalizeH="0" baseline="0" dirty="0">
                        <a:ln>
                          <a:noFill/>
                        </a:ln>
                        <a:solidFill>
                          <a:srgbClr val="000000"/>
                        </a:solidFill>
                        <a:effectLst/>
                        <a:latin typeface="Arial" panose="020B0604020202090204" pitchFamily="34" charset="0"/>
                        <a:ea typeface="宋体" panose="02010600030101010101" pitchFamily="2" charset="-122"/>
                        <a:sym typeface="Arial" panose="020B060402020209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90204" pitchFamily="34" charset="0"/>
                        </a:rPr>
                        <a:t>腾讯会议号：</a:t>
                      </a:r>
                      <a:r>
                        <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90204" pitchFamily="34" charset="0"/>
                        </a:rPr>
                        <a:t>529-646-895</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4200" b="1" dirty="0">
                <a:latin typeface="Times New Roman" panose="02020603050405020304" pitchFamily="18" charset="0"/>
                <a:cs typeface="Times New Roman" panose="02020603050405020304"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custDataLst>
              <p:tags r:id="rId1"/>
            </p:custDataLst>
          </p:nvPr>
        </p:nvGraphicFramePr>
        <p:xfrm>
          <a:off x="0" y="1600200"/>
          <a:ext cx="9137650" cy="3149600"/>
        </p:xfrm>
        <a:graphic>
          <a:graphicData uri="http://schemas.openxmlformats.org/drawingml/2006/table">
            <a:tbl>
              <a:tblPr/>
              <a:tblGrid>
                <a:gridCol w="68356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911202">
                  <a:extLst>
                    <a:ext uri="{9D8B030D-6E8A-4147-A177-3AD203B41FA5}">
                      <a16:colId xmlns:a16="http://schemas.microsoft.com/office/drawing/2014/main" val="20003"/>
                    </a:ext>
                  </a:extLst>
                </a:gridCol>
                <a:gridCol w="1409278">
                  <a:extLst>
                    <a:ext uri="{9D8B030D-6E8A-4147-A177-3AD203B41FA5}">
                      <a16:colId xmlns:a16="http://schemas.microsoft.com/office/drawing/2014/main" val="20004"/>
                    </a:ext>
                  </a:extLst>
                </a:gridCol>
                <a:gridCol w="1613322">
                  <a:extLst>
                    <a:ext uri="{9D8B030D-6E8A-4147-A177-3AD203B41FA5}">
                      <a16:colId xmlns:a16="http://schemas.microsoft.com/office/drawing/2014/main" val="20005"/>
                    </a:ext>
                  </a:extLst>
                </a:gridCol>
              </a:tblGrid>
              <a:tr h="15748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序号</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a:ln>
                            <a:noFill/>
                          </a:ln>
                          <a:solidFill>
                            <a:srgbClr val="000000"/>
                          </a:solidFill>
                          <a:effectLst/>
                          <a:latin typeface="Times New Roman" panose="02020603050405020304" pitchFamily="18" charset="0"/>
                          <a:ea typeface="仿宋_GB2312" pitchFamily="49" charset="-122"/>
                          <a:sym typeface="Arial" panose="020B0604020202020204" pitchFamily="34" charset="0"/>
                        </a:rPr>
                        <a:t>申请人</a:t>
                      </a:r>
                      <a:endParaRPr kumimoji="0" lang="en-US" altLang="en-US" sz="1800" b="0" i="0" u="none" strike="noStrike" cap="none" normalizeH="0" baseline="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导  师</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题  目</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时  间</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地  点</a:t>
                      </a:r>
                      <a:endPar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（腾讯会议号）</a:t>
                      </a:r>
                      <a:endParaRPr kumimoji="0" lang="en-US" altLang="en-US" sz="1800" b="1"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许玉霞</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硕士研究生</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王东红</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just">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益气养血温肾解毒汤治疗宫颈高危型人乳头瘤病毒感染的临床研究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5</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月</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19</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18</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00</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-18:</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3</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眼科医院三楼妇科（腾讯会议号：</a:t>
                      </a:r>
                      <a:r>
                        <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837 723 774</a:t>
                      </a: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4200" b="1" dirty="0">
                <a:latin typeface="Times New Roman" panose="02020603050405020304" pitchFamily="18" charset="0"/>
                <a:cs typeface="Times New Roman" panose="02020603050405020304"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custDataLst>
              <p:tags r:id="rId1"/>
            </p:custDataLst>
          </p:nvPr>
        </p:nvGraphicFramePr>
        <p:xfrm>
          <a:off x="0" y="1600200"/>
          <a:ext cx="9137650" cy="3149600"/>
        </p:xfrm>
        <a:graphic>
          <a:graphicData uri="http://schemas.openxmlformats.org/drawingml/2006/table">
            <a:tbl>
              <a:tblPr/>
              <a:tblGrid>
                <a:gridCol w="68356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911202">
                  <a:extLst>
                    <a:ext uri="{9D8B030D-6E8A-4147-A177-3AD203B41FA5}">
                      <a16:colId xmlns:a16="http://schemas.microsoft.com/office/drawing/2014/main" val="20003"/>
                    </a:ext>
                  </a:extLst>
                </a:gridCol>
                <a:gridCol w="1409278">
                  <a:extLst>
                    <a:ext uri="{9D8B030D-6E8A-4147-A177-3AD203B41FA5}">
                      <a16:colId xmlns:a16="http://schemas.microsoft.com/office/drawing/2014/main" val="20004"/>
                    </a:ext>
                  </a:extLst>
                </a:gridCol>
                <a:gridCol w="1613322">
                  <a:extLst>
                    <a:ext uri="{9D8B030D-6E8A-4147-A177-3AD203B41FA5}">
                      <a16:colId xmlns:a16="http://schemas.microsoft.com/office/drawing/2014/main" val="20005"/>
                    </a:ext>
                  </a:extLst>
                </a:gridCol>
              </a:tblGrid>
              <a:tr h="15748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序号</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a:ln>
                            <a:noFill/>
                          </a:ln>
                          <a:solidFill>
                            <a:srgbClr val="000000"/>
                          </a:solidFill>
                          <a:effectLst/>
                          <a:latin typeface="Times New Roman" panose="02020603050405020304" pitchFamily="18" charset="0"/>
                          <a:ea typeface="仿宋_GB2312" pitchFamily="49" charset="-122"/>
                          <a:sym typeface="Arial" panose="020B0604020202020204" pitchFamily="34" charset="0"/>
                        </a:rPr>
                        <a:t>申请人</a:t>
                      </a:r>
                      <a:endParaRPr kumimoji="0" lang="en-US" altLang="en-US" sz="1800" b="0" i="0" u="none" strike="noStrike" cap="none" normalizeH="0" baseline="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导  师</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题  目</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时  间</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地  点</a:t>
                      </a:r>
                      <a:endPar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（腾讯会议号）</a:t>
                      </a:r>
                      <a:endParaRPr kumimoji="0" lang="en-US" altLang="en-US" sz="1800" b="1"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许玉霞</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硕士研究生</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王东红</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just">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益气养血温肾解毒汤治疗宫颈高危型人乳头瘤病毒感染的临床研究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5</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月</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19</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18</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00</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-18:</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3</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眼科医院三楼妇科（腾讯会议号：</a:t>
                      </a:r>
                      <a:r>
                        <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837 723 774</a:t>
                      </a: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3425411" y="76755"/>
            <a:ext cx="2650881" cy="7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2181" b="1" dirty="0">
                <a:latin typeface="Times New Roman" pitchFamily="18" charset="0"/>
                <a:cs typeface="Times New Roman"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extLst/>
          </p:nvPr>
        </p:nvGraphicFramePr>
        <p:xfrm>
          <a:off x="2198078" y="1085970"/>
          <a:ext cx="4747846" cy="5561371"/>
        </p:xfrm>
        <a:graphic>
          <a:graphicData uri="http://schemas.openxmlformats.org/drawingml/2006/table">
            <a:tbl>
              <a:tblPr/>
              <a:tblGrid>
                <a:gridCol w="355175">
                  <a:extLst>
                    <a:ext uri="{9D8B030D-6E8A-4147-A177-3AD203B41FA5}">
                      <a16:colId xmlns:a16="http://schemas.microsoft.com/office/drawing/2014/main" val="20000"/>
                    </a:ext>
                  </a:extLst>
                </a:gridCol>
                <a:gridCol w="673465">
                  <a:extLst>
                    <a:ext uri="{9D8B030D-6E8A-4147-A177-3AD203B41FA5}">
                      <a16:colId xmlns:a16="http://schemas.microsoft.com/office/drawing/2014/main" val="20001"/>
                    </a:ext>
                  </a:extLst>
                </a:gridCol>
                <a:gridCol w="636051">
                  <a:extLst>
                    <a:ext uri="{9D8B030D-6E8A-4147-A177-3AD203B41FA5}">
                      <a16:colId xmlns:a16="http://schemas.microsoft.com/office/drawing/2014/main" val="20002"/>
                    </a:ext>
                  </a:extLst>
                </a:gridCol>
                <a:gridCol w="1675372">
                  <a:extLst>
                    <a:ext uri="{9D8B030D-6E8A-4147-A177-3AD203B41FA5}">
                      <a16:colId xmlns:a16="http://schemas.microsoft.com/office/drawing/2014/main" val="20003"/>
                    </a:ext>
                  </a:extLst>
                </a:gridCol>
                <a:gridCol w="678966">
                  <a:extLst>
                    <a:ext uri="{9D8B030D-6E8A-4147-A177-3AD203B41FA5}">
                      <a16:colId xmlns:a16="http://schemas.microsoft.com/office/drawing/2014/main" val="20004"/>
                    </a:ext>
                  </a:extLst>
                </a:gridCol>
                <a:gridCol w="728817">
                  <a:extLst>
                    <a:ext uri="{9D8B030D-6E8A-4147-A177-3AD203B41FA5}">
                      <a16:colId xmlns:a16="http://schemas.microsoft.com/office/drawing/2014/main" val="20005"/>
                    </a:ext>
                  </a:extLst>
                </a:gridCol>
              </a:tblGrid>
              <a:tr h="389931">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800" b="1" i="0" u="none" strike="noStrike" cap="none" normalizeH="0" baseline="0" dirty="0">
                          <a:ln>
                            <a:noFill/>
                          </a:ln>
                          <a:solidFill>
                            <a:srgbClr val="000000"/>
                          </a:solidFill>
                          <a:effectLst/>
                          <a:latin typeface="Times New Roman" pitchFamily="18" charset="0"/>
                          <a:ea typeface="仿宋_GB2312"/>
                          <a:sym typeface="Arial" charset="0"/>
                        </a:rPr>
                        <a:t>序号</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800" b="1" i="0" u="none" strike="noStrike" cap="none" normalizeH="0" baseline="0" dirty="0">
                          <a:ln>
                            <a:noFill/>
                          </a:ln>
                          <a:solidFill>
                            <a:srgbClr val="000000"/>
                          </a:solidFill>
                          <a:effectLst/>
                          <a:latin typeface="Times New Roman" pitchFamily="18" charset="0"/>
                          <a:ea typeface="仿宋_GB2312"/>
                          <a:sym typeface="Arial" charset="0"/>
                        </a:rPr>
                        <a:t>申请人</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800" b="1" i="0" u="none" strike="noStrike" cap="none" normalizeH="0" baseline="0" dirty="0">
                          <a:ln>
                            <a:noFill/>
                          </a:ln>
                          <a:solidFill>
                            <a:srgbClr val="000000"/>
                          </a:solidFill>
                          <a:effectLst/>
                          <a:latin typeface="Times New Roman" pitchFamily="18" charset="0"/>
                          <a:ea typeface="仿宋_GB2312"/>
                          <a:sym typeface="Arial" charset="0"/>
                        </a:rPr>
                        <a:t>导  师</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800" b="1" i="0" u="none" strike="noStrike" cap="none" normalizeH="0" baseline="0" dirty="0">
                          <a:ln>
                            <a:noFill/>
                          </a:ln>
                          <a:solidFill>
                            <a:srgbClr val="000000"/>
                          </a:solidFill>
                          <a:effectLst/>
                          <a:latin typeface="Times New Roman" pitchFamily="18" charset="0"/>
                          <a:ea typeface="仿宋_GB2312"/>
                          <a:sym typeface="Arial" charset="0"/>
                        </a:rPr>
                        <a:t>题  目</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800" b="1" i="0" u="none" strike="noStrike" cap="none" normalizeH="0" baseline="0" dirty="0">
                          <a:ln>
                            <a:noFill/>
                          </a:ln>
                          <a:solidFill>
                            <a:srgbClr val="000000"/>
                          </a:solidFill>
                          <a:effectLst/>
                          <a:latin typeface="Times New Roman" pitchFamily="18" charset="0"/>
                          <a:ea typeface="仿宋_GB2312"/>
                          <a:sym typeface="Arial" charset="0"/>
                        </a:rPr>
                        <a:t>时  间</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800" b="1" i="0" u="none" strike="noStrike" cap="none" normalizeH="0" baseline="0" dirty="0">
                          <a:ln>
                            <a:noFill/>
                          </a:ln>
                          <a:solidFill>
                            <a:srgbClr val="000000"/>
                          </a:solidFill>
                          <a:effectLst/>
                          <a:latin typeface="Times New Roman" pitchFamily="18" charset="0"/>
                          <a:ea typeface="仿宋_GB2312"/>
                          <a:sym typeface="Arial" charset="0"/>
                        </a:rPr>
                        <a:t>地  点</a:t>
                      </a:r>
                      <a:endParaRPr kumimoji="0" lang="en-US" altLang="zh-CN" sz="800" b="1" i="0" u="none" strike="noStrike" cap="none" normalizeH="0" baseline="0" dirty="0">
                        <a:ln>
                          <a:noFill/>
                        </a:ln>
                        <a:solidFill>
                          <a:srgbClr val="000000"/>
                        </a:solidFill>
                        <a:effectLst/>
                        <a:latin typeface="Times New Roman" pitchFamily="18" charset="0"/>
                        <a:ea typeface="仿宋_GB2312"/>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800" b="1" i="0" u="none" strike="noStrike" cap="none" normalizeH="0" baseline="0" dirty="0">
                          <a:ln>
                            <a:noFill/>
                          </a:ln>
                          <a:solidFill>
                            <a:srgbClr val="000000"/>
                          </a:solidFill>
                          <a:effectLst/>
                          <a:latin typeface="Times New Roman" pitchFamily="18" charset="0"/>
                          <a:ea typeface="仿宋_GB2312"/>
                          <a:sym typeface="Arial" charset="0"/>
                        </a:rPr>
                        <a:t>（腾讯会议号）</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930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dirty="0">
                          <a:ln>
                            <a:noFill/>
                          </a:ln>
                          <a:solidFill>
                            <a:srgbClr val="000000"/>
                          </a:solidFill>
                          <a:effectLst/>
                          <a:latin typeface="Times New Roman" pitchFamily="18" charset="0"/>
                          <a:ea typeface="仿宋_GB2312"/>
                          <a:sym typeface="Arial" charset="0"/>
                        </a:rPr>
                        <a:t>1</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rPr>
                        <a:t>侯昕玥</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algn="ctr">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博士研究生</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lang="zh-CN" altLang="zh-CN" sz="800" b="1" kern="1200" dirty="0">
                          <a:solidFill>
                            <a:schemeClr val="tx1"/>
                          </a:solidFill>
                          <a:effectLst/>
                          <a:latin typeface="+mn-lt"/>
                          <a:ea typeface="仿宋_GB2312"/>
                          <a:cs typeface="+mn-cs"/>
                        </a:rPr>
                        <a:t>亢泽峰</a:t>
                      </a:r>
                      <a:endParaRPr kumimoji="0" lang="en-US" altLang="zh-CN" sz="800" b="1" i="0" u="none" strike="noStrike" kern="1200" cap="none" normalizeH="0" baseline="0" dirty="0">
                        <a:ln>
                          <a:noFill/>
                        </a:ln>
                        <a:solidFill>
                          <a:schemeClr val="tx1"/>
                        </a:solidFill>
                        <a:effectLst/>
                        <a:latin typeface="+mn-lt"/>
                        <a:ea typeface="仿宋_GB2312"/>
                        <a:cs typeface="+mn-cs"/>
                      </a:endParaRPr>
                    </a:p>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主任医师</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lang="zh-CN" altLang="zh-CN" sz="800" b="1" kern="1200" dirty="0">
                          <a:solidFill>
                            <a:schemeClr val="tx1"/>
                          </a:solidFill>
                          <a:effectLst/>
                          <a:latin typeface="+mn-lt"/>
                          <a:ea typeface="仿宋_GB2312"/>
                          <a:cs typeface="+mn-cs"/>
                        </a:rPr>
                        <a:t>中医适宜技术耳穴压丸联合揿针防控不同阶段近视的疗效评价研究</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800" b="1" i="0" u="none" strike="noStrike" kern="1200" cap="none" spc="0" normalizeH="0" baseline="0" noProof="0" dirty="0">
                          <a:ln>
                            <a:noFill/>
                          </a:ln>
                          <a:solidFill>
                            <a:schemeClr val="tx1"/>
                          </a:solidFill>
                          <a:effectLst/>
                          <a:uLnTx/>
                          <a:uFillTx/>
                          <a:latin typeface="Times New Roman" pitchFamily="18" charset="0"/>
                          <a:ea typeface="仿宋_GB2312"/>
                          <a:cs typeface="+mn-cs"/>
                          <a:sym typeface="Arial" charset="0"/>
                        </a:rPr>
                        <a:t>5</a:t>
                      </a:r>
                      <a:r>
                        <a:rPr kumimoji="0" lang="zh-CN" altLang="en-US" sz="800" b="1" i="0" u="none" strike="noStrike" kern="1200" cap="none" spc="0" normalizeH="0" baseline="0" noProof="0" dirty="0">
                          <a:ln>
                            <a:noFill/>
                          </a:ln>
                          <a:solidFill>
                            <a:schemeClr val="tx1"/>
                          </a:solidFill>
                          <a:effectLst/>
                          <a:uLnTx/>
                          <a:uFillTx/>
                          <a:latin typeface="Times New Roman" pitchFamily="18" charset="0"/>
                          <a:ea typeface="仿宋_GB2312"/>
                          <a:cs typeface="+mn-cs"/>
                          <a:sym typeface="Arial" charset="0"/>
                        </a:rPr>
                        <a:t>月</a:t>
                      </a:r>
                      <a:r>
                        <a:rPr kumimoji="0" lang="en-US" altLang="zh-CN" sz="800" b="1" i="0" u="none" strike="noStrike" kern="1200" cap="none" spc="0" normalizeH="0" baseline="0" noProof="0" dirty="0">
                          <a:ln>
                            <a:noFill/>
                          </a:ln>
                          <a:solidFill>
                            <a:schemeClr val="tx1"/>
                          </a:solidFill>
                          <a:effectLst/>
                          <a:uLnTx/>
                          <a:uFillTx/>
                          <a:latin typeface="Times New Roman" pitchFamily="18" charset="0"/>
                          <a:ea typeface="仿宋_GB2312"/>
                          <a:cs typeface="+mn-cs"/>
                          <a:sym typeface="Arial" charset="0"/>
                        </a:rPr>
                        <a:t>19</a:t>
                      </a:r>
                      <a:r>
                        <a:rPr kumimoji="0" lang="zh-CN" altLang="en-US" sz="800" b="1" i="0" u="none" strike="noStrike" kern="1200" cap="none" spc="0" normalizeH="0" baseline="0" noProof="0" dirty="0">
                          <a:ln>
                            <a:noFill/>
                          </a:ln>
                          <a:solidFill>
                            <a:schemeClr val="tx1"/>
                          </a:solidFill>
                          <a:effectLst/>
                          <a:uLnTx/>
                          <a:uFillTx/>
                          <a:latin typeface="Times New Roman" pitchFamily="18" charset="0"/>
                          <a:ea typeface="仿宋_GB2312"/>
                          <a:cs typeface="+mn-cs"/>
                          <a:sym typeface="Arial" charset="0"/>
                        </a:rPr>
                        <a:t>日</a:t>
                      </a:r>
                      <a:endParaRPr kumimoji="0" lang="en-US" altLang="en-US" sz="800" b="1" i="0" u="none" strike="noStrike" kern="1200" cap="none" spc="0" normalizeH="0" baseline="0" noProof="0" dirty="0">
                        <a:ln>
                          <a:noFill/>
                        </a:ln>
                        <a:solidFill>
                          <a:schemeClr val="tx1"/>
                        </a:solidFill>
                        <a:effectLst/>
                        <a:uLnTx/>
                        <a:uFillTx/>
                        <a:latin typeface="Arial" charset="0"/>
                        <a:ea typeface="仿宋_GB2312"/>
                        <a:cs typeface="+mn-cs"/>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800" b="1" i="0" u="none" strike="noStrike" kern="1200" cap="none" spc="0" normalizeH="0" baseline="0" noProof="0" dirty="0">
                          <a:ln>
                            <a:noFill/>
                          </a:ln>
                          <a:solidFill>
                            <a:schemeClr val="tx1"/>
                          </a:solidFill>
                          <a:effectLst/>
                          <a:uLnTx/>
                          <a:uFillTx/>
                          <a:latin typeface="Times New Roman" pitchFamily="18" charset="0"/>
                          <a:ea typeface="仿宋_GB2312"/>
                          <a:cs typeface="+mn-cs"/>
                          <a:sym typeface="Arial" charset="0"/>
                        </a:rPr>
                        <a:t>13:3</a:t>
                      </a:r>
                      <a:r>
                        <a:rPr kumimoji="0" lang="en-US" altLang="zh-CN" sz="800" b="1" i="0" u="none" strike="noStrike" kern="1200" cap="none" spc="0" normalizeH="0" baseline="0" noProof="0" dirty="0">
                          <a:ln>
                            <a:noFill/>
                          </a:ln>
                          <a:solidFill>
                            <a:schemeClr val="tx1"/>
                          </a:solidFill>
                          <a:effectLst/>
                          <a:uLnTx/>
                          <a:uFillTx/>
                          <a:latin typeface="Times New Roman" pitchFamily="18" charset="0"/>
                          <a:ea typeface="仿宋_GB2312"/>
                          <a:cs typeface="+mn-cs"/>
                          <a:sym typeface="Arial" charset="0"/>
                        </a:rPr>
                        <a:t>0</a:t>
                      </a:r>
                      <a:r>
                        <a:rPr kumimoji="0" lang="en-US" altLang="en-US" sz="800" b="1" i="0" u="none" strike="noStrike" kern="1200" cap="none" spc="0" normalizeH="0" baseline="0" noProof="0" dirty="0">
                          <a:ln>
                            <a:noFill/>
                          </a:ln>
                          <a:solidFill>
                            <a:schemeClr val="tx1"/>
                          </a:solidFill>
                          <a:effectLst/>
                          <a:uLnTx/>
                          <a:uFillTx/>
                          <a:latin typeface="Times New Roman" pitchFamily="18" charset="0"/>
                          <a:ea typeface="仿宋_GB2312"/>
                          <a:cs typeface="+mn-cs"/>
                          <a:sym typeface="Arial" charset="0"/>
                        </a:rPr>
                        <a:t>-14:00</a:t>
                      </a: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kern="1200" cap="none" normalizeH="0" baseline="0" dirty="0">
                          <a:ln>
                            <a:noFill/>
                          </a:ln>
                          <a:solidFill>
                            <a:schemeClr val="tx1"/>
                          </a:solidFill>
                          <a:effectLst/>
                          <a:latin typeface="Times New Roman" pitchFamily="18" charset="0"/>
                          <a:ea typeface="仿宋_GB2312"/>
                          <a:cs typeface="+mn-cs"/>
                          <a:sym typeface="Arial" charset="0"/>
                        </a:rPr>
                        <a:t>中国中医科学院眼科医院</a:t>
                      </a:r>
                      <a:endParaRPr kumimoji="0" lang="en-US" altLang="zh-CN" sz="1400" b="1" i="0" u="none" strike="noStrike" kern="1200" cap="none" normalizeH="0" baseline="0" dirty="0">
                        <a:ln>
                          <a:noFill/>
                        </a:ln>
                        <a:solidFill>
                          <a:schemeClr val="tx1"/>
                        </a:solidFill>
                        <a:effectLst/>
                        <a:latin typeface="Times New Roman" pitchFamily="18" charset="0"/>
                        <a:ea typeface="仿宋_GB2312"/>
                        <a:cs typeface="+mn-cs"/>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kern="1200" cap="none" normalizeH="0" baseline="0" dirty="0">
                          <a:ln>
                            <a:noFill/>
                          </a:ln>
                          <a:solidFill>
                            <a:schemeClr val="tx1"/>
                          </a:solidFill>
                          <a:effectLst/>
                          <a:latin typeface="Times New Roman" pitchFamily="18" charset="0"/>
                          <a:ea typeface="仿宋_GB2312"/>
                          <a:cs typeface="+mn-cs"/>
                          <a:sym typeface="Arial" charset="0"/>
                        </a:rPr>
                        <a:t>（腾讯会议号：</a:t>
                      </a:r>
                      <a:r>
                        <a:rPr kumimoji="0" lang="en-US" altLang="zh-CN" sz="1400" b="1" i="0" u="none" strike="noStrike" kern="1200" cap="none" normalizeH="0" baseline="0" dirty="0">
                          <a:ln>
                            <a:noFill/>
                          </a:ln>
                          <a:solidFill>
                            <a:schemeClr val="tx1"/>
                          </a:solidFill>
                          <a:effectLst/>
                          <a:latin typeface="Times New Roman" pitchFamily="18" charset="0"/>
                          <a:ea typeface="仿宋_GB2312"/>
                          <a:cs typeface="+mn-cs"/>
                          <a:sym typeface="Arial" charset="0"/>
                        </a:rPr>
                        <a:t>160 434 925</a:t>
                      </a:r>
                      <a:r>
                        <a:rPr kumimoji="0" lang="zh-CN" altLang="en-US" sz="1400" b="1" i="0" u="none" strike="noStrike" kern="1200" cap="none" normalizeH="0" baseline="0" dirty="0">
                          <a:ln>
                            <a:noFill/>
                          </a:ln>
                          <a:solidFill>
                            <a:schemeClr val="tx1"/>
                          </a:solidFill>
                          <a:effectLst/>
                          <a:latin typeface="Times New Roman" pitchFamily="18" charset="0"/>
                          <a:ea typeface="仿宋_GB2312"/>
                          <a:cs typeface="+mn-cs"/>
                          <a:sym typeface="Arial" charset="0"/>
                        </a:rPr>
                        <a:t>）</a:t>
                      </a:r>
                      <a:endParaRPr kumimoji="0" lang="en-US" altLang="zh-CN" sz="1400" b="1" i="0" u="none" strike="noStrike" kern="1200" cap="none" normalizeH="0" baseline="0" dirty="0">
                        <a:ln>
                          <a:noFill/>
                        </a:ln>
                        <a:solidFill>
                          <a:schemeClr val="tx1"/>
                        </a:solidFill>
                        <a:effectLst/>
                        <a:latin typeface="Times New Roman" pitchFamily="18" charset="0"/>
                        <a:ea typeface="仿宋_GB2312"/>
                        <a:cs typeface="+mn-cs"/>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58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dirty="0">
                          <a:ln>
                            <a:noFill/>
                          </a:ln>
                          <a:solidFill>
                            <a:srgbClr val="000000"/>
                          </a:solidFill>
                          <a:effectLst/>
                          <a:latin typeface="Times New Roman" pitchFamily="18" charset="0"/>
                          <a:ea typeface="仿宋_GB2312"/>
                          <a:sym typeface="Arial" charset="0"/>
                        </a:rPr>
                        <a:t>2</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lang="zh-CN" altLang="zh-CN" sz="800" b="1" kern="1200" dirty="0">
                          <a:solidFill>
                            <a:schemeClr val="tx1"/>
                          </a:solidFill>
                          <a:effectLst/>
                          <a:latin typeface="+mn-lt"/>
                          <a:ea typeface="仿宋_GB2312"/>
                          <a:cs typeface="+mn-cs"/>
                        </a:rPr>
                        <a:t>王健全</a:t>
                      </a:r>
                      <a:endParaRPr lang="en-US" altLang="zh-CN" sz="800" b="1" kern="1200" dirty="0">
                        <a:solidFill>
                          <a:schemeClr val="tx1"/>
                        </a:solidFill>
                        <a:effectLst/>
                        <a:latin typeface="+mn-lt"/>
                        <a:ea typeface="仿宋_GB2312"/>
                        <a:cs typeface="+mn-cs"/>
                      </a:endParaRPr>
                    </a:p>
                    <a:p>
                      <a:pPr algn="ctr">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博士研究生</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lang="zh-CN" altLang="zh-CN" sz="800" b="1" kern="1200" dirty="0">
                          <a:solidFill>
                            <a:schemeClr val="tx1"/>
                          </a:solidFill>
                          <a:effectLst/>
                          <a:latin typeface="+mn-lt"/>
                          <a:ea typeface="仿宋_GB2312"/>
                          <a:cs typeface="+mn-cs"/>
                        </a:rPr>
                        <a:t>亢泽峰</a:t>
                      </a:r>
                      <a:endParaRPr kumimoji="0" lang="en-US" altLang="zh-CN" sz="800" b="1" i="0" u="none" strike="noStrike" kern="1200" cap="none" normalizeH="0" baseline="0" dirty="0">
                        <a:ln>
                          <a:noFill/>
                        </a:ln>
                        <a:solidFill>
                          <a:schemeClr val="tx1"/>
                        </a:solidFill>
                        <a:effectLst/>
                        <a:latin typeface="+mn-lt"/>
                        <a:ea typeface="仿宋_GB2312"/>
                        <a:cs typeface="+mn-cs"/>
                      </a:endParaRPr>
                    </a:p>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主任医师</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lang="zh-CN" altLang="zh-CN" sz="800" b="1" kern="1200" dirty="0">
                          <a:solidFill>
                            <a:schemeClr val="tx1"/>
                          </a:solidFill>
                          <a:effectLst/>
                          <a:latin typeface="+mn-lt"/>
                          <a:ea typeface="仿宋_GB2312"/>
                          <a:cs typeface="+mn-cs"/>
                        </a:rPr>
                        <a:t>明视方防治儿童青少年低度近视进展的疗效评价及药效物质基础研究</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Times New Roman" pitchFamily="18" charset="0"/>
                          <a:ea typeface="仿宋_GB2312"/>
                          <a:sym typeface="Arial" charset="0"/>
                        </a:rPr>
                        <a:t>5</a:t>
                      </a:r>
                      <a:r>
                        <a:rPr kumimoji="0" lang="zh-CN" altLang="en-US" sz="800" b="1" i="0" u="none" strike="noStrike" cap="none" normalizeH="0" baseline="0" dirty="0">
                          <a:ln>
                            <a:noFill/>
                          </a:ln>
                          <a:solidFill>
                            <a:schemeClr val="tx1"/>
                          </a:solidFill>
                          <a:effectLst/>
                          <a:latin typeface="Times New Roman" pitchFamily="18" charset="0"/>
                          <a:ea typeface="仿宋_GB2312"/>
                          <a:sym typeface="Arial" charset="0"/>
                        </a:rPr>
                        <a:t>月</a:t>
                      </a:r>
                      <a:r>
                        <a:rPr kumimoji="0" lang="en-US" altLang="zh-CN" sz="800" b="1" i="0" u="none" strike="noStrike" cap="none" normalizeH="0" baseline="0" dirty="0">
                          <a:ln>
                            <a:noFill/>
                          </a:ln>
                          <a:solidFill>
                            <a:schemeClr val="tx1"/>
                          </a:solidFill>
                          <a:effectLst/>
                          <a:latin typeface="Times New Roman" pitchFamily="18" charset="0"/>
                          <a:ea typeface="仿宋_GB2312"/>
                          <a:sym typeface="Arial" charset="0"/>
                        </a:rPr>
                        <a:t>19</a:t>
                      </a:r>
                      <a:r>
                        <a:rPr kumimoji="0" lang="zh-CN" altLang="en-US" sz="800" b="1" i="0" u="none" strike="noStrike" cap="none" normalizeH="0" baseline="0" dirty="0">
                          <a:ln>
                            <a:noFill/>
                          </a:ln>
                          <a:solidFill>
                            <a:schemeClr val="tx1"/>
                          </a:solidFill>
                          <a:effectLst/>
                          <a:latin typeface="Times New Roman" pitchFamily="18" charset="0"/>
                          <a:ea typeface="仿宋_GB2312"/>
                          <a:sym typeface="Arial" charset="0"/>
                        </a:rPr>
                        <a:t>日</a:t>
                      </a: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chemeClr val="tx1"/>
                          </a:solidFill>
                          <a:effectLst/>
                          <a:latin typeface="Times New Roman" pitchFamily="18" charset="0"/>
                          <a:ea typeface="仿宋_GB2312"/>
                          <a:sym typeface="Arial" charset="0"/>
                        </a:rPr>
                        <a:t>14:0</a:t>
                      </a:r>
                      <a:r>
                        <a:rPr kumimoji="0" lang="en-US" altLang="zh-CN" sz="800" b="1" i="0" u="none" strike="noStrike" cap="none" normalizeH="0" baseline="0" dirty="0">
                          <a:ln>
                            <a:noFill/>
                          </a:ln>
                          <a:solidFill>
                            <a:schemeClr val="tx1"/>
                          </a:solidFill>
                          <a:effectLst/>
                          <a:latin typeface="Times New Roman" pitchFamily="18" charset="0"/>
                          <a:ea typeface="仿宋_GB2312"/>
                          <a:sym typeface="Arial" charset="0"/>
                        </a:rPr>
                        <a:t>0</a:t>
                      </a:r>
                      <a:r>
                        <a:rPr kumimoji="0" lang="en-US" altLang="en-US" sz="800" b="1" i="0" u="none" strike="noStrike" cap="none" normalizeH="0" baseline="0" dirty="0">
                          <a:ln>
                            <a:noFill/>
                          </a:ln>
                          <a:solidFill>
                            <a:schemeClr val="tx1"/>
                          </a:solidFill>
                          <a:effectLst/>
                          <a:latin typeface="Times New Roman" pitchFamily="18" charset="0"/>
                          <a:ea typeface="仿宋_GB2312"/>
                          <a:sym typeface="Arial" charset="0"/>
                        </a:rPr>
                        <a:t>-14:30</a:t>
                      </a: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3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51434" marR="514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58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dirty="0">
                          <a:ln>
                            <a:noFill/>
                          </a:ln>
                          <a:solidFill>
                            <a:srgbClr val="000000"/>
                          </a:solidFill>
                          <a:effectLst/>
                          <a:latin typeface="Arial" charset="0"/>
                          <a:ea typeface="仿宋_GB2312"/>
                          <a:sym typeface="Arial" charset="0"/>
                        </a:rPr>
                        <a:t>3</a:t>
                      </a: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800" b="1" kern="1200" dirty="0">
                          <a:solidFill>
                            <a:schemeClr val="tx1"/>
                          </a:solidFill>
                          <a:effectLst/>
                          <a:latin typeface="+mn-lt"/>
                          <a:ea typeface="仿宋_GB2312"/>
                          <a:cs typeface="+mn-cs"/>
                        </a:rPr>
                        <a:t>叶姗姗</a:t>
                      </a:r>
                      <a:endParaRPr lang="en-US" altLang="zh-CN" sz="800" b="1" kern="1200" dirty="0">
                        <a:solidFill>
                          <a:schemeClr val="tx1"/>
                        </a:solidFill>
                        <a:effectLst/>
                        <a:latin typeface="+mn-lt"/>
                        <a:ea typeface="仿宋_GB231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chemeClr val="tx1"/>
                          </a:solidFill>
                          <a:effectLst/>
                          <a:latin typeface="+mn-lt"/>
                          <a:ea typeface="仿宋_GB2312"/>
                          <a:cs typeface="+mn-cs"/>
                        </a:rPr>
                        <a:t>博士研究生</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lang="zh-CN" altLang="en-US" sz="800" b="1" kern="1200" dirty="0">
                          <a:solidFill>
                            <a:schemeClr val="tx1"/>
                          </a:solidFill>
                          <a:effectLst/>
                          <a:latin typeface="+mn-lt"/>
                          <a:ea typeface="仿宋_GB2312"/>
                          <a:cs typeface="+mn-cs"/>
                        </a:rPr>
                        <a:t>宋剑涛</a:t>
                      </a:r>
                      <a:endParaRPr kumimoji="0" lang="en-US" altLang="zh-CN" sz="800" b="1" i="0" u="none" strike="noStrike" kern="1200" cap="none" normalizeH="0" baseline="0" dirty="0">
                        <a:ln>
                          <a:noFill/>
                        </a:ln>
                        <a:solidFill>
                          <a:schemeClr val="tx1"/>
                        </a:solidFill>
                        <a:effectLst/>
                        <a:latin typeface="+mn-lt"/>
                        <a:ea typeface="仿宋_GB2312"/>
                        <a:cs typeface="+mn-cs"/>
                      </a:endParaRPr>
                    </a:p>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主任医师</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rPr>
                        <a:t>P2X7R/NLRP3</a:t>
                      </a: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介导小檗碱抗视网膜光损伤的机制研究</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5</a:t>
                      </a:r>
                      <a:r>
                        <a:rPr kumimoji="0" lang="zh-CN" altLang="en-US" sz="800" b="1" i="0" u="none" strike="noStrike" cap="none" normalizeH="0" baseline="0" dirty="0">
                          <a:ln>
                            <a:noFill/>
                          </a:ln>
                          <a:solidFill>
                            <a:schemeClr val="tx1"/>
                          </a:solidFill>
                          <a:effectLst/>
                          <a:latin typeface="Arial" charset="0"/>
                          <a:ea typeface="仿宋_GB2312"/>
                          <a:sym typeface="Arial" charset="0"/>
                        </a:rPr>
                        <a:t>月</a:t>
                      </a:r>
                      <a:r>
                        <a:rPr kumimoji="0" lang="en-US" altLang="zh-CN" sz="800" b="1" i="0" u="none" strike="noStrike" cap="none" normalizeH="0" baseline="0" dirty="0">
                          <a:ln>
                            <a:noFill/>
                          </a:ln>
                          <a:solidFill>
                            <a:schemeClr val="tx1"/>
                          </a:solidFill>
                          <a:effectLst/>
                          <a:latin typeface="Arial" charset="0"/>
                          <a:ea typeface="仿宋_GB2312"/>
                          <a:sym typeface="Arial" charset="0"/>
                        </a:rPr>
                        <a:t>19</a:t>
                      </a:r>
                      <a:r>
                        <a:rPr kumimoji="0" lang="zh-CN" altLang="en-US" sz="800" b="1" i="0" u="none" strike="noStrike" cap="none" normalizeH="0" baseline="0" dirty="0">
                          <a:ln>
                            <a:noFill/>
                          </a:ln>
                          <a:solidFill>
                            <a:schemeClr val="tx1"/>
                          </a:solidFill>
                          <a:effectLst/>
                          <a:latin typeface="Arial" charset="0"/>
                          <a:ea typeface="仿宋_GB2312"/>
                          <a:sym typeface="Arial" charset="0"/>
                        </a:rPr>
                        <a:t>日</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14:30-15:00</a:t>
                      </a: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3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51434" marR="514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50102257"/>
                  </a:ext>
                </a:extLst>
              </a:tr>
              <a:tr h="4558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dirty="0">
                          <a:ln>
                            <a:noFill/>
                          </a:ln>
                          <a:solidFill>
                            <a:srgbClr val="000000"/>
                          </a:solidFill>
                          <a:effectLst/>
                          <a:latin typeface="Arial" charset="0"/>
                          <a:ea typeface="仿宋_GB2312"/>
                          <a:sym typeface="Arial" charset="0"/>
                        </a:rPr>
                        <a:t>4</a:t>
                      </a: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袁慧艳</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硕士研究生</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亢泽峰</a:t>
                      </a:r>
                    </a:p>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主任医师</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养血润目方治疗脂质异常型中度干眼的临床研究</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5</a:t>
                      </a:r>
                      <a:r>
                        <a:rPr kumimoji="0" lang="zh-CN" altLang="en-US" sz="800" b="1" i="0" u="none" strike="noStrike" cap="none" normalizeH="0" baseline="0" dirty="0">
                          <a:ln>
                            <a:noFill/>
                          </a:ln>
                          <a:solidFill>
                            <a:schemeClr val="tx1"/>
                          </a:solidFill>
                          <a:effectLst/>
                          <a:latin typeface="Arial" charset="0"/>
                          <a:ea typeface="仿宋_GB2312"/>
                          <a:sym typeface="Arial" charset="0"/>
                        </a:rPr>
                        <a:t>月</a:t>
                      </a:r>
                      <a:r>
                        <a:rPr kumimoji="0" lang="en-US" altLang="zh-CN" sz="800" b="1" i="0" u="none" strike="noStrike" cap="none" normalizeH="0" baseline="0" dirty="0">
                          <a:ln>
                            <a:noFill/>
                          </a:ln>
                          <a:solidFill>
                            <a:schemeClr val="tx1"/>
                          </a:solidFill>
                          <a:effectLst/>
                          <a:latin typeface="Arial" charset="0"/>
                          <a:ea typeface="仿宋_GB2312"/>
                          <a:sym typeface="Arial" charset="0"/>
                        </a:rPr>
                        <a:t>19</a:t>
                      </a:r>
                      <a:r>
                        <a:rPr kumimoji="0" lang="zh-CN" altLang="en-US" sz="800" b="1" i="0" u="none" strike="noStrike" cap="none" normalizeH="0" baseline="0" dirty="0">
                          <a:ln>
                            <a:noFill/>
                          </a:ln>
                          <a:solidFill>
                            <a:schemeClr val="tx1"/>
                          </a:solidFill>
                          <a:effectLst/>
                          <a:latin typeface="Arial" charset="0"/>
                          <a:ea typeface="仿宋_GB2312"/>
                          <a:sym typeface="Arial" charset="0"/>
                        </a:rPr>
                        <a:t>日</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15:00-15:20</a:t>
                      </a: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3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51434" marR="514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67265"/>
                  </a:ext>
                </a:extLst>
              </a:tr>
              <a:tr h="4558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dirty="0">
                          <a:ln>
                            <a:noFill/>
                          </a:ln>
                          <a:solidFill>
                            <a:srgbClr val="000000"/>
                          </a:solidFill>
                          <a:effectLst/>
                          <a:latin typeface="Arial" charset="0"/>
                          <a:ea typeface="仿宋_GB2312"/>
                          <a:sym typeface="Arial" charset="0"/>
                        </a:rPr>
                        <a:t>5</a:t>
                      </a: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陈文黎</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硕士研究生</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张丽霞</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主任医师</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多维度探究益气明目颗粒对青光眼视神经损害的保护机制</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5</a:t>
                      </a:r>
                      <a:r>
                        <a:rPr kumimoji="0" lang="zh-CN" altLang="en-US" sz="800" b="1" i="0" u="none" strike="noStrike" cap="none" normalizeH="0" baseline="0" dirty="0">
                          <a:ln>
                            <a:noFill/>
                          </a:ln>
                          <a:solidFill>
                            <a:schemeClr val="tx1"/>
                          </a:solidFill>
                          <a:effectLst/>
                          <a:latin typeface="Arial" charset="0"/>
                          <a:ea typeface="仿宋_GB2312"/>
                          <a:sym typeface="Arial" charset="0"/>
                        </a:rPr>
                        <a:t>月</a:t>
                      </a:r>
                      <a:r>
                        <a:rPr kumimoji="0" lang="en-US" altLang="zh-CN" sz="800" b="1" i="0" u="none" strike="noStrike" cap="none" normalizeH="0" baseline="0" dirty="0">
                          <a:ln>
                            <a:noFill/>
                          </a:ln>
                          <a:solidFill>
                            <a:schemeClr val="tx1"/>
                          </a:solidFill>
                          <a:effectLst/>
                          <a:latin typeface="Arial" charset="0"/>
                          <a:ea typeface="仿宋_GB2312"/>
                          <a:sym typeface="Arial" charset="0"/>
                        </a:rPr>
                        <a:t>19</a:t>
                      </a:r>
                      <a:r>
                        <a:rPr kumimoji="0" lang="zh-CN" altLang="en-US" sz="800" b="1" i="0" u="none" strike="noStrike" cap="none" normalizeH="0" baseline="0" dirty="0">
                          <a:ln>
                            <a:noFill/>
                          </a:ln>
                          <a:solidFill>
                            <a:schemeClr val="tx1"/>
                          </a:solidFill>
                          <a:effectLst/>
                          <a:latin typeface="Arial" charset="0"/>
                          <a:ea typeface="仿宋_GB2312"/>
                          <a:sym typeface="Arial" charset="0"/>
                        </a:rPr>
                        <a:t>日</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15:20-15:40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3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51434" marR="514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5663392"/>
                  </a:ext>
                </a:extLst>
              </a:tr>
              <a:tr h="4558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dirty="0">
                          <a:ln>
                            <a:noFill/>
                          </a:ln>
                          <a:solidFill>
                            <a:srgbClr val="000000"/>
                          </a:solidFill>
                          <a:effectLst/>
                          <a:latin typeface="Arial" charset="0"/>
                          <a:ea typeface="仿宋_GB2312"/>
                          <a:sym typeface="Arial" charset="0"/>
                        </a:rPr>
                        <a:t>6</a:t>
                      </a: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800" b="1" kern="1200" dirty="0">
                          <a:solidFill>
                            <a:schemeClr val="tx1"/>
                          </a:solidFill>
                          <a:effectLst/>
                          <a:latin typeface="+mn-lt"/>
                          <a:ea typeface="仿宋_GB2312"/>
                          <a:cs typeface="+mn-cs"/>
                        </a:rPr>
                        <a:t>陈爽</a:t>
                      </a:r>
                      <a:endParaRPr lang="en-US" altLang="zh-CN" sz="800" b="1" kern="1200" dirty="0">
                        <a:solidFill>
                          <a:schemeClr val="tx1"/>
                        </a:solidFill>
                        <a:effectLst/>
                        <a:latin typeface="+mn-lt"/>
                        <a:ea typeface="仿宋_GB231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chemeClr val="tx1"/>
                          </a:solidFill>
                          <a:effectLst/>
                          <a:latin typeface="+mn-lt"/>
                          <a:ea typeface="仿宋_GB2312"/>
                          <a:cs typeface="+mn-cs"/>
                        </a:rPr>
                        <a:t>硕士研究生</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lang="zh-CN" altLang="zh-CN" sz="800" b="1" kern="1200" dirty="0">
                          <a:solidFill>
                            <a:schemeClr val="tx1"/>
                          </a:solidFill>
                          <a:effectLst/>
                          <a:latin typeface="+mn-lt"/>
                          <a:ea typeface="仿宋_GB2312"/>
                          <a:cs typeface="+mn-cs"/>
                        </a:rPr>
                        <a:t>张丽霞</a:t>
                      </a:r>
                      <a:endParaRPr lang="en-US" altLang="zh-CN" sz="800" b="1" kern="1200" dirty="0">
                        <a:solidFill>
                          <a:schemeClr val="tx1"/>
                        </a:solidFill>
                        <a:effectLst/>
                        <a:latin typeface="+mn-lt"/>
                        <a:ea typeface="仿宋_GB2312"/>
                        <a:cs typeface="+mn-cs"/>
                      </a:endParaRPr>
                    </a:p>
                    <a:p>
                      <a:pPr algn="ctr">
                        <a:lnSpc>
                          <a:spcPts val="2800"/>
                        </a:lnSpc>
                        <a:spcAft>
                          <a:spcPts val="0"/>
                        </a:spcAft>
                      </a:pPr>
                      <a:r>
                        <a:rPr lang="zh-CN" altLang="zh-CN" sz="800" b="1" kern="1200" dirty="0">
                          <a:solidFill>
                            <a:schemeClr val="tx1"/>
                          </a:solidFill>
                          <a:effectLst/>
                          <a:latin typeface="+mn-lt"/>
                          <a:ea typeface="仿宋_GB2312"/>
                          <a:cs typeface="+mn-cs"/>
                        </a:rPr>
                        <a:t>主任医师</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基于系统评价的中医综合疗法干预青少年近视的临床观察</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5</a:t>
                      </a:r>
                      <a:r>
                        <a:rPr kumimoji="0" lang="zh-CN" altLang="en-US" sz="800" b="1" i="0" u="none" strike="noStrike" cap="none" normalizeH="0" baseline="0" dirty="0">
                          <a:ln>
                            <a:noFill/>
                          </a:ln>
                          <a:solidFill>
                            <a:schemeClr val="tx1"/>
                          </a:solidFill>
                          <a:effectLst/>
                          <a:latin typeface="Arial" charset="0"/>
                          <a:ea typeface="仿宋_GB2312"/>
                          <a:sym typeface="Arial" charset="0"/>
                        </a:rPr>
                        <a:t>月</a:t>
                      </a:r>
                      <a:r>
                        <a:rPr kumimoji="0" lang="en-US" altLang="zh-CN" sz="800" b="1" i="0" u="none" strike="noStrike" cap="none" normalizeH="0" baseline="0" dirty="0">
                          <a:ln>
                            <a:noFill/>
                          </a:ln>
                          <a:solidFill>
                            <a:schemeClr val="tx1"/>
                          </a:solidFill>
                          <a:effectLst/>
                          <a:latin typeface="Arial" charset="0"/>
                          <a:ea typeface="仿宋_GB2312"/>
                          <a:sym typeface="Arial" charset="0"/>
                        </a:rPr>
                        <a:t>19</a:t>
                      </a:r>
                      <a:r>
                        <a:rPr kumimoji="0" lang="zh-CN" altLang="en-US" sz="800" b="1" i="0" u="none" strike="noStrike" cap="none" normalizeH="0" baseline="0" dirty="0">
                          <a:ln>
                            <a:noFill/>
                          </a:ln>
                          <a:solidFill>
                            <a:schemeClr val="tx1"/>
                          </a:solidFill>
                          <a:effectLst/>
                          <a:latin typeface="Arial" charset="0"/>
                          <a:ea typeface="仿宋_GB2312"/>
                          <a:sym typeface="Arial" charset="0"/>
                        </a:rPr>
                        <a:t>日</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15:40-16:00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3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51434" marR="514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1020466"/>
                  </a:ext>
                </a:extLst>
              </a:tr>
              <a:tr h="4558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dirty="0">
                          <a:ln>
                            <a:noFill/>
                          </a:ln>
                          <a:solidFill>
                            <a:srgbClr val="000000"/>
                          </a:solidFill>
                          <a:effectLst/>
                          <a:latin typeface="Arial" charset="0"/>
                          <a:ea typeface="仿宋_GB2312"/>
                          <a:sym typeface="Arial" charset="0"/>
                        </a:rPr>
                        <a:t>7</a:t>
                      </a: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曹丹凤</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硕士研究生</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尹连荣</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主任医师</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益精通络方影响高度近视豚鼠巩膜细胞外基质重塑的实验研究</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5</a:t>
                      </a:r>
                      <a:r>
                        <a:rPr kumimoji="0" lang="zh-CN" altLang="en-US" sz="800" b="1" i="0" u="none" strike="noStrike" cap="none" normalizeH="0" baseline="0" dirty="0">
                          <a:ln>
                            <a:noFill/>
                          </a:ln>
                          <a:solidFill>
                            <a:schemeClr val="tx1"/>
                          </a:solidFill>
                          <a:effectLst/>
                          <a:latin typeface="Arial" charset="0"/>
                          <a:ea typeface="仿宋_GB2312"/>
                          <a:sym typeface="Arial" charset="0"/>
                        </a:rPr>
                        <a:t>月</a:t>
                      </a:r>
                      <a:r>
                        <a:rPr kumimoji="0" lang="en-US" altLang="zh-CN" sz="800" b="1" i="0" u="none" strike="noStrike" cap="none" normalizeH="0" baseline="0" dirty="0">
                          <a:ln>
                            <a:noFill/>
                          </a:ln>
                          <a:solidFill>
                            <a:schemeClr val="tx1"/>
                          </a:solidFill>
                          <a:effectLst/>
                          <a:latin typeface="Arial" charset="0"/>
                          <a:ea typeface="仿宋_GB2312"/>
                          <a:sym typeface="Arial" charset="0"/>
                        </a:rPr>
                        <a:t>19</a:t>
                      </a:r>
                      <a:r>
                        <a:rPr kumimoji="0" lang="zh-CN" altLang="en-US" sz="800" b="1" i="0" u="none" strike="noStrike" cap="none" normalizeH="0" baseline="0" dirty="0">
                          <a:ln>
                            <a:noFill/>
                          </a:ln>
                          <a:solidFill>
                            <a:schemeClr val="tx1"/>
                          </a:solidFill>
                          <a:effectLst/>
                          <a:latin typeface="Arial" charset="0"/>
                          <a:ea typeface="仿宋_GB2312"/>
                          <a:sym typeface="Arial" charset="0"/>
                        </a:rPr>
                        <a:t>日</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16:00-16:20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3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51434" marR="514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2243027"/>
                  </a:ext>
                </a:extLst>
              </a:tr>
              <a:tr h="4558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800" b="1" i="0" u="none" strike="noStrike" cap="none" normalizeH="0" baseline="0">
                          <a:ln>
                            <a:noFill/>
                          </a:ln>
                          <a:solidFill>
                            <a:srgbClr val="000000"/>
                          </a:solidFill>
                          <a:effectLst/>
                          <a:latin typeface="Arial" charset="0"/>
                          <a:ea typeface="仿宋_GB2312"/>
                          <a:sym typeface="Arial" charset="0"/>
                        </a:rPr>
                        <a:t>8</a:t>
                      </a:r>
                      <a:endParaRPr kumimoji="0" lang="en-US" altLang="en-US" sz="800" b="1" i="0" u="none" strike="noStrike" cap="none" normalizeH="0" baseline="0" dirty="0">
                        <a:ln>
                          <a:noFill/>
                        </a:ln>
                        <a:solidFill>
                          <a:srgbClr val="000000"/>
                        </a:solidFill>
                        <a:effectLst/>
                        <a:latin typeface="Arial" charset="0"/>
                        <a:ea typeface="仿宋_GB2312"/>
                        <a:sym typeface="Arial" charset="0"/>
                      </a:endParaRPr>
                    </a:p>
                  </a:txBody>
                  <a:tcPr marL="47479" marR="47479" marT="23739" marB="237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李丹玉</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硕士研究生</a:t>
                      </a:r>
                      <a:endParaRPr kumimoji="0" lang="zh-CN" alt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杨薇</a:t>
                      </a:r>
                      <a:endParaRPr kumimoji="0" lang="en-US" altLang="zh-CN" sz="800" b="1" i="0" u="none" strike="noStrike" kern="1200" cap="none" normalizeH="0" baseline="0" dirty="0">
                        <a:ln>
                          <a:noFill/>
                        </a:ln>
                        <a:solidFill>
                          <a:srgbClr val="000000"/>
                        </a:solidFill>
                        <a:effectLst/>
                        <a:latin typeface="Times New Roman" pitchFamily="18" charset="0"/>
                        <a:ea typeface="仿宋_GB2312"/>
                        <a:cs typeface="+mn-cs"/>
                      </a:endParaRPr>
                    </a:p>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主任医师</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800" b="1" i="0" u="none" strike="noStrike" kern="1200" cap="none" normalizeH="0" baseline="0" dirty="0">
                          <a:ln>
                            <a:noFill/>
                          </a:ln>
                          <a:solidFill>
                            <a:srgbClr val="000000"/>
                          </a:solidFill>
                          <a:effectLst/>
                          <a:latin typeface="Times New Roman" pitchFamily="18" charset="0"/>
                          <a:ea typeface="仿宋_GB2312"/>
                          <a:cs typeface="+mn-cs"/>
                        </a:rPr>
                        <a:t>川椒方的急性经口毒性实验及两种急性毒理实验方法的比较</a:t>
                      </a:r>
                      <a:endParaRPr kumimoji="0" lang="zh-CN" sz="800" b="1" i="0" u="none" strike="noStrike" kern="1200" cap="none" normalizeH="0" baseline="0" dirty="0">
                        <a:ln>
                          <a:noFill/>
                        </a:ln>
                        <a:solidFill>
                          <a:srgbClr val="000000"/>
                        </a:solidFill>
                        <a:effectLst/>
                        <a:latin typeface="Times New Roman" pitchFamily="18" charset="0"/>
                        <a:ea typeface="仿宋_GB2312"/>
                        <a:cs typeface="+mn-cs"/>
                      </a:endParaRPr>
                    </a:p>
                  </a:txBody>
                  <a:tcPr marL="35608" marR="356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5</a:t>
                      </a:r>
                      <a:r>
                        <a:rPr kumimoji="0" lang="zh-CN" altLang="en-US" sz="800" b="1" i="0" u="none" strike="noStrike" cap="none" normalizeH="0" baseline="0" dirty="0">
                          <a:ln>
                            <a:noFill/>
                          </a:ln>
                          <a:solidFill>
                            <a:schemeClr val="tx1"/>
                          </a:solidFill>
                          <a:effectLst/>
                          <a:latin typeface="Arial" charset="0"/>
                          <a:ea typeface="仿宋_GB2312"/>
                          <a:sym typeface="Arial" charset="0"/>
                        </a:rPr>
                        <a:t>月</a:t>
                      </a:r>
                      <a:r>
                        <a:rPr kumimoji="0" lang="en-US" altLang="zh-CN" sz="800" b="1" i="0" u="none" strike="noStrike" cap="none" normalizeH="0" baseline="0" dirty="0">
                          <a:ln>
                            <a:noFill/>
                          </a:ln>
                          <a:solidFill>
                            <a:schemeClr val="tx1"/>
                          </a:solidFill>
                          <a:effectLst/>
                          <a:latin typeface="Arial" charset="0"/>
                          <a:ea typeface="仿宋_GB2312"/>
                          <a:sym typeface="Arial" charset="0"/>
                        </a:rPr>
                        <a:t>19</a:t>
                      </a:r>
                      <a:r>
                        <a:rPr kumimoji="0" lang="zh-CN" altLang="en-US" sz="800" b="1" i="0" u="none" strike="noStrike" cap="none" normalizeH="0" baseline="0" dirty="0">
                          <a:ln>
                            <a:noFill/>
                          </a:ln>
                          <a:solidFill>
                            <a:schemeClr val="tx1"/>
                          </a:solidFill>
                          <a:effectLst/>
                          <a:latin typeface="Arial" charset="0"/>
                          <a:ea typeface="仿宋_GB2312"/>
                          <a:sym typeface="Arial" charset="0"/>
                        </a:rPr>
                        <a:t>日</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800" b="1" i="0" u="none" strike="noStrike" cap="none" normalizeH="0" baseline="0" dirty="0">
                          <a:ln>
                            <a:noFill/>
                          </a:ln>
                          <a:solidFill>
                            <a:schemeClr val="tx1"/>
                          </a:solidFill>
                          <a:effectLst/>
                          <a:latin typeface="Arial" charset="0"/>
                          <a:ea typeface="仿宋_GB2312"/>
                          <a:sym typeface="Arial" charset="0"/>
                        </a:rPr>
                        <a:t>16:20-16:40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1" i="0" u="none" strike="noStrike" cap="none" normalizeH="0" baseline="0" dirty="0">
                        <a:ln>
                          <a:noFill/>
                        </a:ln>
                        <a:solidFill>
                          <a:schemeClr val="tx1"/>
                        </a:solidFill>
                        <a:effectLst/>
                        <a:latin typeface="Arial" charset="0"/>
                        <a:ea typeface="仿宋_GB2312"/>
                        <a:sym typeface="Arial" charset="0"/>
                      </a:endParaRPr>
                    </a:p>
                  </a:txBody>
                  <a:tcPr marL="35608" marR="3560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3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51434" marR="51434"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1116784"/>
                  </a:ext>
                </a:extLst>
              </a:tr>
            </a:tbl>
          </a:graphicData>
        </a:graphic>
      </p:graphicFrame>
      <p:pic>
        <p:nvPicPr>
          <p:cNvPr id="4" name="Picture 2048" descr="新院徽">
            <a:extLst>
              <a:ext uri="{FF2B5EF4-FFF2-40B4-BE49-F238E27FC236}">
                <a16:creationId xmlns:a16="http://schemas.microsoft.com/office/drawing/2014/main" id="{F1AC4E93-083E-1763-7D36-37D66880988B}"/>
              </a:ext>
            </a:extLst>
          </p:cNvPr>
          <p:cNvPicPr>
            <a:picLocks noChangeAspect="1"/>
          </p:cNvPicPr>
          <p:nvPr/>
        </p:nvPicPr>
        <p:blipFill>
          <a:blip r:embed="rId2"/>
          <a:stretch>
            <a:fillRect/>
          </a:stretch>
        </p:blipFill>
        <p:spPr>
          <a:xfrm>
            <a:off x="2198077" y="6"/>
            <a:ext cx="791308" cy="727563"/>
          </a:xfrm>
          <a:prstGeom prst="rect">
            <a:avLst/>
          </a:prstGeom>
          <a:noFill/>
          <a:ln w="9525">
            <a:noFill/>
          </a:ln>
        </p:spPr>
      </p:pic>
    </p:spTree>
    <p:extLst>
      <p:ext uri="{BB962C8B-B14F-4D97-AF65-F5344CB8AC3E}">
        <p14:creationId xmlns:p14="http://schemas.microsoft.com/office/powerpoint/2010/main" val="1925680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4200" b="1" dirty="0">
                <a:latin typeface="Times New Roman" panose="02020603050405020304" pitchFamily="18" charset="0"/>
                <a:cs typeface="Times New Roman" panose="02020603050405020304"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custDataLst>
              <p:tags r:id="rId1"/>
            </p:custDataLst>
          </p:nvPr>
        </p:nvGraphicFramePr>
        <p:xfrm>
          <a:off x="0" y="1066800"/>
          <a:ext cx="9137650" cy="5653659"/>
        </p:xfrm>
        <a:graphic>
          <a:graphicData uri="http://schemas.openxmlformats.org/drawingml/2006/table">
            <a:tbl>
              <a:tblPr/>
              <a:tblGrid>
                <a:gridCol w="68356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08405">
                  <a:extLst>
                    <a:ext uri="{9D8B030D-6E8A-4147-A177-3AD203B41FA5}">
                      <a16:colId xmlns:a16="http://schemas.microsoft.com/office/drawing/2014/main" val="20002"/>
                    </a:ext>
                  </a:extLst>
                </a:gridCol>
                <a:gridCol w="3027680">
                  <a:extLst>
                    <a:ext uri="{9D8B030D-6E8A-4147-A177-3AD203B41FA5}">
                      <a16:colId xmlns:a16="http://schemas.microsoft.com/office/drawing/2014/main" val="20003"/>
                    </a:ext>
                  </a:extLst>
                </a:gridCol>
                <a:gridCol w="1308100">
                  <a:extLst>
                    <a:ext uri="{9D8B030D-6E8A-4147-A177-3AD203B41FA5}">
                      <a16:colId xmlns:a16="http://schemas.microsoft.com/office/drawing/2014/main" val="20004"/>
                    </a:ext>
                  </a:extLst>
                </a:gridCol>
                <a:gridCol w="1613753">
                  <a:extLst>
                    <a:ext uri="{9D8B030D-6E8A-4147-A177-3AD203B41FA5}">
                      <a16:colId xmlns:a16="http://schemas.microsoft.com/office/drawing/2014/main" val="20005"/>
                    </a:ext>
                  </a:extLst>
                </a:gridCol>
              </a:tblGrid>
              <a:tr h="701675">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序号</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a:ln>
                            <a:noFill/>
                          </a:ln>
                          <a:solidFill>
                            <a:srgbClr val="000000"/>
                          </a:solidFill>
                          <a:effectLst/>
                          <a:latin typeface="Times New Roman" panose="02020603050405020304" pitchFamily="18" charset="0"/>
                          <a:ea typeface="仿宋_GB2312" pitchFamily="49" charset="-122"/>
                          <a:sym typeface="Arial" panose="020B0604020202020204" pitchFamily="34" charset="0"/>
                        </a:rPr>
                        <a:t>申请人</a:t>
                      </a:r>
                      <a:endParaRPr kumimoji="0" lang="en-US" altLang="en-US" sz="1800" b="0" i="0" u="none" strike="noStrike" cap="none" normalizeH="0" baseline="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导  师</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题  目</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时  间</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地  点</a:t>
                      </a:r>
                      <a:endPar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（腾讯会议号）</a:t>
                      </a:r>
                      <a:endParaRPr kumimoji="0" lang="en-US" altLang="en-US" sz="1800" b="1"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2839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仿宋_GB2312" pitchFamily="49" charset="-122"/>
                          <a:cs typeface="Times New Roman" panose="02020603050405020304" pitchFamily="18" charset="0"/>
                          <a:sym typeface="Arial" panose="020B0604020202020204" pitchFamily="34"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龙思羽</a:t>
                      </a:r>
                    </a:p>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硕士研究生</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王影</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针刺联合放血疗法治疗轻中度甲状腺相关眼病的随机对照研究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5</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月</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20</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13</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00</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7</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腾讯会议：348 507 883</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40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anose="02020603050405020304" pitchFamily="18" charset="0"/>
                          <a:ea typeface="仿宋_GB2312" pitchFamily="49" charset="-122"/>
                          <a:cs typeface="Times New Roman" panose="02020603050405020304" pitchFamily="18" charset="0"/>
                          <a:sym typeface="Arial" panose="020B0604020202020204" pitchFamily="34"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孙婉钰</a:t>
                      </a:r>
                    </a:p>
                    <a:p>
                      <a:pPr algn="ctr">
                        <a:spcAft>
                          <a:spcPts val="0"/>
                        </a:spcAft>
                      </a:pPr>
                      <a:r>
                        <a:rPr lang="zh-CN" altLang="en-US" sz="1800" b="1" dirty="0">
                          <a:ln>
                            <a:noFill/>
                          </a:ln>
                          <a:solidFill>
                            <a:srgbClr val="000000"/>
                          </a:solidFill>
                          <a:effectLst/>
                          <a:latin typeface="Times New Roman" panose="02020603050405020304" pitchFamily="18" charset="0"/>
                          <a:ea typeface="仿宋_GB2312" pitchFamily="49" charset="-122"/>
                          <a:sym typeface="+mn-ea"/>
                        </a:rPr>
                        <a:t>硕士研究生</a:t>
                      </a:r>
                      <a:endPar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王影</a:t>
                      </a: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r>
                        <a:rPr kumimoji="0"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外伤性视神病变中医证治规律研究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5</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月</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20</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13</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7</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腾讯会议：348 507 883</a:t>
                      </a:r>
                      <a:endParaRPr kumimoji="0" lang="en-US"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7884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左倩倩</a:t>
                      </a:r>
                    </a:p>
                    <a:p>
                      <a:pPr algn="ctr">
                        <a:spcAft>
                          <a:spcPts val="0"/>
                        </a:spcAft>
                      </a:pPr>
                      <a:r>
                        <a:rPr lang="zh-CN" altLang="en-US" sz="1800" b="1" dirty="0">
                          <a:ln>
                            <a:noFill/>
                          </a:ln>
                          <a:solidFill>
                            <a:srgbClr val="000000"/>
                          </a:solidFill>
                          <a:effectLst/>
                          <a:latin typeface="Times New Roman" panose="02020603050405020304" pitchFamily="18" charset="0"/>
                          <a:ea typeface="仿宋_GB2312" pitchFamily="49" charset="-122"/>
                          <a:sym typeface="+mn-ea"/>
                        </a:rPr>
                        <a:t>硕士研究生</a:t>
                      </a:r>
                      <a:endPar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梁丽娜</a:t>
                      </a:r>
                    </a:p>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研究员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“运目操” 对老视干预作用的临床观察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5</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月</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20</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13</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7</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腾讯会议：348 507 883</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1854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段江南</a:t>
                      </a:r>
                    </a:p>
                    <a:p>
                      <a:pPr algn="ctr">
                        <a:spcAft>
                          <a:spcPts val="0"/>
                        </a:spcAft>
                      </a:pPr>
                      <a:r>
                        <a:rPr lang="zh-CN" altLang="en-US" sz="1800" b="1" dirty="0">
                          <a:ln>
                            <a:noFill/>
                          </a:ln>
                          <a:solidFill>
                            <a:srgbClr val="000000"/>
                          </a:solidFill>
                          <a:effectLst/>
                          <a:latin typeface="Times New Roman" panose="02020603050405020304" pitchFamily="18" charset="0"/>
                          <a:ea typeface="仿宋_GB2312" pitchFamily="49" charset="-122"/>
                          <a:sym typeface="+mn-ea"/>
                        </a:rPr>
                        <a:t>硕士研究生</a:t>
                      </a:r>
                      <a:endPar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接传红</a:t>
                      </a:r>
                    </a:p>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中药联合疗法治疗DME Meta分析及临床研究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5</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月</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20</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13</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7</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腾讯会议：348 507 883</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2616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800" b="1" dirty="0">
                          <a:ln>
                            <a:noFill/>
                          </a:ln>
                          <a:solidFill>
                            <a:srgbClr val="000000"/>
                          </a:solidFill>
                          <a:effectLst/>
                          <a:latin typeface="Times New Roman" panose="02020603050405020304" pitchFamily="18" charset="0"/>
                          <a:ea typeface="仿宋_GB2312" pitchFamily="49" charset="-122"/>
                          <a:sym typeface="+mn-ea"/>
                        </a:rPr>
                        <a:t>施慧彬</a:t>
                      </a:r>
                    </a:p>
                    <a:p>
                      <a:pPr marL="0" marR="0" indent="0" algn="ctr" defTabSz="914400" rtl="0" eaLnBrk="1" fontAlgn="auto" latinLnBrk="0" hangingPunct="1">
                        <a:lnSpc>
                          <a:spcPct val="100000"/>
                        </a:lnSpc>
                        <a:spcBef>
                          <a:spcPts val="0"/>
                        </a:spcBef>
                        <a:spcAft>
                          <a:spcPts val="0"/>
                        </a:spcAft>
                        <a:buClrTx/>
                        <a:buSzTx/>
                        <a:buFontTx/>
                        <a:buNone/>
                        <a:defRPr/>
                      </a:pPr>
                      <a:r>
                        <a:rPr lang="zh-CN" altLang="en-US" sz="1800" b="1" dirty="0">
                          <a:ln>
                            <a:noFill/>
                          </a:ln>
                          <a:solidFill>
                            <a:srgbClr val="000000"/>
                          </a:solidFill>
                          <a:effectLst/>
                          <a:latin typeface="Times New Roman" panose="02020603050405020304" pitchFamily="18" charset="0"/>
                          <a:ea typeface="仿宋_GB2312" pitchFamily="49" charset="-122"/>
                          <a:sym typeface="+mn-ea"/>
                        </a:rPr>
                        <a:t>硕士研究生</a:t>
                      </a:r>
                      <a:endPar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冯俊</a:t>
                      </a:r>
                    </a:p>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剔络养血明目方改善原发性开角型青光眼视功能的疗效机制研究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5</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月</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20</a:t>
                      </a:r>
                      <a:r>
                        <a:rPr lang="zh-CN"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13</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-1</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7</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a:t>
                      </a:r>
                      <a:r>
                        <a:rPr lang="en-US" altLang="zh-CN"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r>
                        <a:rPr lang="en-US" altLang="en-US" sz="1800" b="1" noProof="0" dirty="0">
                          <a:ln>
                            <a:noFill/>
                          </a:ln>
                          <a:solidFill>
                            <a:srgbClr val="000000"/>
                          </a:solidFill>
                          <a:effectLst/>
                          <a:uLnTx/>
                          <a:uFillTx/>
                          <a:latin typeface="Times New Roman" panose="02020603050405020304" pitchFamily="18" charset="0"/>
                          <a:ea typeface="仿宋_GB2312" pitchFamily="49" charset="-122"/>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腾讯会议：348 507 883</a:t>
                      </a:r>
                      <a:endParaRPr kumimoji="0" lang="en-US"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4200" b="1" dirty="0">
                <a:latin typeface="Times New Roman" panose="02020603050405020304" pitchFamily="18" charset="0"/>
                <a:cs typeface="Times New Roman" panose="02020603050405020304"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custDataLst>
              <p:tags r:id="rId1"/>
            </p:custDataLst>
          </p:nvPr>
        </p:nvGraphicFramePr>
        <p:xfrm>
          <a:off x="0" y="1600200"/>
          <a:ext cx="9137650" cy="4724400"/>
        </p:xfrm>
        <a:graphic>
          <a:graphicData uri="http://schemas.openxmlformats.org/drawingml/2006/table">
            <a:tbl>
              <a:tblPr/>
              <a:tblGrid>
                <a:gridCol w="68356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911202">
                  <a:extLst>
                    <a:ext uri="{9D8B030D-6E8A-4147-A177-3AD203B41FA5}">
                      <a16:colId xmlns:a16="http://schemas.microsoft.com/office/drawing/2014/main" val="20003"/>
                    </a:ext>
                  </a:extLst>
                </a:gridCol>
                <a:gridCol w="1409278">
                  <a:extLst>
                    <a:ext uri="{9D8B030D-6E8A-4147-A177-3AD203B41FA5}">
                      <a16:colId xmlns:a16="http://schemas.microsoft.com/office/drawing/2014/main" val="20004"/>
                    </a:ext>
                  </a:extLst>
                </a:gridCol>
                <a:gridCol w="1613322">
                  <a:extLst>
                    <a:ext uri="{9D8B030D-6E8A-4147-A177-3AD203B41FA5}">
                      <a16:colId xmlns:a16="http://schemas.microsoft.com/office/drawing/2014/main" val="20005"/>
                    </a:ext>
                  </a:extLst>
                </a:gridCol>
              </a:tblGrid>
              <a:tr h="15748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序号</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申请人</a:t>
                      </a:r>
                      <a:endParaRPr kumimoji="0" lang="en-US" altLang="en-US" sz="1800" b="0" i="0" u="none" strike="noStrike" cap="none" normalizeH="0" baseline="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导  师</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题  目</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时  间</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地  点</a:t>
                      </a:r>
                      <a:endPar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（腾讯会议号）</a:t>
                      </a:r>
                      <a:endParaRPr kumimoji="0" lang="en-US" altLang="en-US" sz="1800" b="1"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仿宋_GB2312" panose="02010609030101010101" pitchFamily="49" charset="-122"/>
                          <a:sym typeface="Arial" panose="020B0604020202020204" pitchFamily="34" charset="0"/>
                        </a:rPr>
                        <a:t>1</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rPr>
                        <a:t>王雪瑶</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rPr>
                        <a:t>硕士研究生</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rPr>
                        <a:t>巢国俊</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rPr>
                        <a:t>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p>
                      <a:pPr algn="just">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rPr>
                        <a:t>基于数据挖掘的原发性视网膜色素变性中医药干预规律研究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anose="02010609030101010101" pitchFamily="49" charset="-122"/>
                          <a:cs typeface="+mn-cs"/>
                          <a:sym typeface="Arial" panose="020B0604020202020204" pitchFamily="34" charset="0"/>
                        </a:rPr>
                        <a:t>5</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anose="02010609030101010101" pitchFamily="49" charset="-122"/>
                          <a:cs typeface="+mn-cs"/>
                          <a:sym typeface="Arial" panose="020B0604020202020204" pitchFamily="34" charset="0"/>
                        </a:rPr>
                        <a:t>月</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anose="02010609030101010101" pitchFamily="49" charset="-122"/>
                          <a:cs typeface="+mn-cs"/>
                          <a:sym typeface="Arial" panose="020B0604020202020204" pitchFamily="34" charset="0"/>
                        </a:rPr>
                        <a:t>20</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anose="02010609030101010101" pitchFamily="49" charset="-122"/>
                          <a:cs typeface="+mn-cs"/>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anose="02010609030101010101" pitchFamily="49" charset="-122"/>
                          <a:cs typeface="+mn-cs"/>
                          <a:sym typeface="Arial" panose="020B0604020202020204" pitchFamily="34" charset="0"/>
                        </a:rPr>
                        <a:t>14:</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anose="02010609030101010101" pitchFamily="49" charset="-122"/>
                          <a:cs typeface="+mn-cs"/>
                          <a:sym typeface="Arial" panose="020B0604020202020204" pitchFamily="34" charset="0"/>
                        </a:rPr>
                        <a:t>00</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anose="02010609030101010101" pitchFamily="49" charset="-122"/>
                          <a:cs typeface="+mn-cs"/>
                          <a:sym typeface="Arial" panose="020B0604020202020204" pitchFamily="34" charset="0"/>
                        </a:rPr>
                        <a:t>-15:00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sym typeface="Arial" panose="020B0604020202020204" pitchFamily="34" charset="0"/>
                        </a:rPr>
                        <a:t>腾讯会议号：856-464-915</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endParaRPr kumimoji="0" lang="en-US" altLang="en-US" sz="1800" b="0" i="0" u="none" strike="noStrike" cap="none" normalizeH="0" baseline="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endPar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800" b="1" i="0" u="none" strike="noStrike" kern="1200" cap="none" normalizeH="0" baseline="0" dirty="0">
                        <a:ln>
                          <a:noFill/>
                        </a:ln>
                        <a:solidFill>
                          <a:srgbClr val="000000"/>
                        </a:solidFill>
                        <a:effectLst/>
                        <a:latin typeface="Times New Roman" panose="02020603050405020304" pitchFamily="18" charset="0"/>
                        <a:ea typeface="仿宋_GB2312" panose="02010609030101010101"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4200" b="1" dirty="0">
                <a:latin typeface="Times New Roman" panose="02020603050405020304" pitchFamily="18" charset="0"/>
                <a:cs typeface="Times New Roman" panose="02020603050405020304"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custDataLst>
              <p:tags r:id="rId1"/>
            </p:custDataLst>
          </p:nvPr>
        </p:nvGraphicFramePr>
        <p:xfrm>
          <a:off x="0" y="1066800"/>
          <a:ext cx="9137650" cy="5256403"/>
        </p:xfrm>
        <a:graphic>
          <a:graphicData uri="http://schemas.openxmlformats.org/drawingml/2006/table">
            <a:tbl>
              <a:tblPr/>
              <a:tblGrid>
                <a:gridCol w="68356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425575">
                  <a:extLst>
                    <a:ext uri="{9D8B030D-6E8A-4147-A177-3AD203B41FA5}">
                      <a16:colId xmlns:a16="http://schemas.microsoft.com/office/drawing/2014/main" val="20002"/>
                    </a:ext>
                  </a:extLst>
                </a:gridCol>
                <a:gridCol w="2810510">
                  <a:extLst>
                    <a:ext uri="{9D8B030D-6E8A-4147-A177-3AD203B41FA5}">
                      <a16:colId xmlns:a16="http://schemas.microsoft.com/office/drawing/2014/main" val="20003"/>
                    </a:ext>
                  </a:extLst>
                </a:gridCol>
                <a:gridCol w="1308531">
                  <a:extLst>
                    <a:ext uri="{9D8B030D-6E8A-4147-A177-3AD203B41FA5}">
                      <a16:colId xmlns:a16="http://schemas.microsoft.com/office/drawing/2014/main" val="20004"/>
                    </a:ext>
                  </a:extLst>
                </a:gridCol>
                <a:gridCol w="1613322">
                  <a:extLst>
                    <a:ext uri="{9D8B030D-6E8A-4147-A177-3AD203B41FA5}">
                      <a16:colId xmlns:a16="http://schemas.microsoft.com/office/drawing/2014/main" val="20005"/>
                    </a:ext>
                  </a:extLst>
                </a:gridCol>
              </a:tblGrid>
              <a:tr h="968375">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序号</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a:ln>
                            <a:noFill/>
                          </a:ln>
                          <a:solidFill>
                            <a:srgbClr val="000000"/>
                          </a:solidFill>
                          <a:effectLst/>
                          <a:latin typeface="Times New Roman" panose="02020603050405020304" pitchFamily="18" charset="0"/>
                          <a:ea typeface="仿宋_GB2312" pitchFamily="49" charset="-122"/>
                          <a:sym typeface="Arial" panose="020B0604020202020204" pitchFamily="34" charset="0"/>
                        </a:rPr>
                        <a:t>申请人</a:t>
                      </a:r>
                      <a:endParaRPr kumimoji="0" lang="en-US" altLang="en-US" sz="1800" b="0" i="0" u="none" strike="noStrike" cap="none" normalizeH="0" baseline="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导  师</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题  目</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时  间</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地  点</a:t>
                      </a:r>
                      <a:endPar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（腾讯会议号）</a:t>
                      </a:r>
                      <a:endParaRPr kumimoji="0" lang="en-US" altLang="en-US" sz="1800" b="1"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999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仿宋_GB2312" pitchFamily="49" charset="-122"/>
                          <a:cs typeface="Times New Roman" panose="02020603050405020304" pitchFamily="18" charset="0"/>
                          <a:sym typeface="Arial" panose="020B0604020202020204" pitchFamily="34"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赵芳</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博士研究生</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张红</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中重度非增殖期糖尿病视网膜病变中医证素与眼底改变及miRNA的研究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5</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月</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20</a:t>
                      </a:r>
                      <a:r>
                        <a:rPr kumimoji="0" lang="zh-CN"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日</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8</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30</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1</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a:t>
                      </a: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3</a:t>
                      </a:r>
                      <a:r>
                        <a:rPr kumimoji="0" lang="en-US"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仿宋_GB2312" pitchFamily="49" charset="-122"/>
                          <a:cs typeface="+mn-cs"/>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rPr>
                        <a:t>腾讯会议：799 559 750</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37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anose="02020603050405020304" pitchFamily="18" charset="0"/>
                          <a:ea typeface="仿宋_GB2312" pitchFamily="49" charset="-122"/>
                          <a:cs typeface="Times New Roman" panose="02020603050405020304" pitchFamily="18" charset="0"/>
                          <a:sym typeface="Arial" panose="020B0604020202020204" pitchFamily="34"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王晶莹</a:t>
                      </a:r>
                      <a:endPar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p>
                      <a:pPr marL="0" marR="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博士研究生</a:t>
                      </a:r>
                      <a:endPar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接传红</a:t>
                      </a:r>
                      <a:r>
                        <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a:t>
                      </a: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王影主任医师</a:t>
                      </a:r>
                      <a:endParaRPr kumimoji="0" 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r>
                        <a:rPr kumimoji="0"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消肿颗粒对糖尿病黄斑水肿视功能及血管改变的临床观察和机制研究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5</a:t>
                      </a: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月</a:t>
                      </a:r>
                      <a:r>
                        <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20</a:t>
                      </a:r>
                      <a:r>
                        <a:rPr kumimoji="0" lang="zh-CN"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日</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8</a:t>
                      </a:r>
                      <a:r>
                        <a:rPr kumimoji="0" lang="en-US"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a:t>
                      </a:r>
                      <a:r>
                        <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30</a:t>
                      </a:r>
                      <a:r>
                        <a:rPr kumimoji="0" lang="en-US"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r>
                        <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r>
                        <a:rPr kumimoji="0" lang="en-US"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a:t>
                      </a:r>
                      <a:r>
                        <a:rPr kumimoji="0" lang="en-US" altLang="zh-CN"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3</a:t>
                      </a:r>
                      <a:r>
                        <a:rPr kumimoji="0" lang="en-US" altLang="en-US" sz="1800" b="1" i="0" u="none" strike="noStrike" cap="none" normalizeH="0" baseline="0"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腾讯会议：799 559 750</a:t>
                      </a:r>
                      <a:endParaRPr kumimoji="0" lang="en-US"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616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张玮琼</a:t>
                      </a:r>
                    </a:p>
                    <a:p>
                      <a:pPr marL="0" marR="0" indent="0" algn="ctr" defTabSz="914400" rtl="0" eaLnBrk="1" fontAlgn="auto" latinLnBrk="0" hangingPunct="1">
                        <a:lnSpc>
                          <a:spcPct val="100000"/>
                        </a:lnSpc>
                        <a:spcBef>
                          <a:spcPts val="0"/>
                        </a:spcBef>
                        <a:spcAft>
                          <a:spcPts val="0"/>
                        </a:spcAft>
                        <a:buClrTx/>
                        <a:buSzTx/>
                        <a:buFontTx/>
                        <a:buNone/>
                        <a:defRPr/>
                      </a:pPr>
                      <a:r>
                        <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博士研究生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接传红</a:t>
                      </a:r>
                    </a:p>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主任医师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糖网2号调控糖尿病视网膜病变HMGB1/TLR4/NF-κB信号通路的机制研究</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5</a:t>
                      </a:r>
                      <a:r>
                        <a:rPr lang="zh-CN"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月</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20</a:t>
                      </a:r>
                      <a:r>
                        <a:rPr lang="zh-CN"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日</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8</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30</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3</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腾讯会议：799 559 750</a:t>
                      </a:r>
                      <a:endParaRPr kumimoji="0" lang="en-US"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2616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李亚敏</a:t>
                      </a:r>
                    </a:p>
                    <a:p>
                      <a:pPr marL="0" marR="0" indent="0" algn="ctr" defTabSz="914400" rtl="0" eaLnBrk="1" fontAlgn="auto" latinLnBrk="0" hangingPunct="1">
                        <a:lnSpc>
                          <a:spcPct val="100000"/>
                        </a:lnSpc>
                        <a:spcBef>
                          <a:spcPts val="0"/>
                        </a:spcBef>
                        <a:spcAft>
                          <a:spcPts val="0"/>
                        </a:spcAft>
                        <a:buClrTx/>
                        <a:buSzTx/>
                        <a:buFontTx/>
                        <a:buNone/>
                        <a:defRPr/>
                      </a:pPr>
                      <a:r>
                        <a:rPr kumimoji="0" lang="zh-CN"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博士研究生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梁丽娜</a:t>
                      </a:r>
                      <a:r>
                        <a:rPr kumimoji="0" lang="en-US" altLang="zh-CN"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a:t>
                      </a: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高云研究员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buNone/>
                      </a:pPr>
                      <a:r>
                        <a:rPr kumimoji="0" lang="zh-CN"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rPr>
                        <a:t>肠道菌群参与年龄相关性黄斑变性发病及固本清目方干预作用探讨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5</a:t>
                      </a:r>
                      <a:r>
                        <a:rPr lang="zh-CN"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月</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20</a:t>
                      </a:r>
                      <a:r>
                        <a:rPr lang="zh-CN"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日</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8</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30</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1</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a:t>
                      </a: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3</a:t>
                      </a:r>
                      <a:r>
                        <a:rPr lang="en-US" altLang="en-US"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0</a:t>
                      </a:r>
                      <a:endParaRPr kumimoji="0" lang="en-US" altLang="en-US" sz="1800" b="0" i="0" u="none" strike="noStrike" cap="none" normalizeH="0" baseline="0" dirty="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lang="en-US" altLang="zh-CN" sz="1800" b="1" dirty="0">
                          <a:ln>
                            <a:noFill/>
                          </a:ln>
                          <a:solidFill>
                            <a:srgbClr val="000000"/>
                          </a:solidFill>
                          <a:effectLst/>
                          <a:latin typeface="Times New Roman" panose="02020603050405020304" pitchFamily="18" charset="0"/>
                          <a:ea typeface="仿宋_GB2312" pitchFamily="49" charset="-122"/>
                          <a:sym typeface="Arial" panose="020B0604020202020204" pitchFamily="34" charset="0"/>
                        </a:rPr>
                        <a:t>腾讯会议：799 559 750</a:t>
                      </a:r>
                      <a:endParaRPr kumimoji="0" lang="en-US" altLang="en-US" sz="1800" b="1" i="0" u="none" strike="noStrike" kern="1200" cap="none" normalizeH="0" baseline="0" dirty="0">
                        <a:ln>
                          <a:noFill/>
                        </a:ln>
                        <a:solidFill>
                          <a:srgbClr val="000000"/>
                        </a:solidFill>
                        <a:effectLst/>
                        <a:latin typeface="Times New Roman" panose="02020603050405020304" pitchFamily="18" charset="0"/>
                        <a:ea typeface="仿宋_GB2312" pitchFamily="49" charset="-122"/>
                        <a:cs typeface="+mn-cs"/>
                        <a:sym typeface="Arial" panose="020B0604020202020204"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4200" b="1" dirty="0">
                <a:latin typeface="Times New Roman" pitchFamily="18" charset="0"/>
                <a:cs typeface="Times New Roman"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extLst/>
          </p:nvPr>
        </p:nvGraphicFramePr>
        <p:xfrm>
          <a:off x="0" y="1600200"/>
          <a:ext cx="9137650" cy="4724400"/>
        </p:xfrm>
        <a:graphic>
          <a:graphicData uri="http://schemas.openxmlformats.org/drawingml/2006/table">
            <a:tbl>
              <a:tblPr/>
              <a:tblGrid>
                <a:gridCol w="68356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911202">
                  <a:extLst>
                    <a:ext uri="{9D8B030D-6E8A-4147-A177-3AD203B41FA5}">
                      <a16:colId xmlns:a16="http://schemas.microsoft.com/office/drawing/2014/main" val="20003"/>
                    </a:ext>
                  </a:extLst>
                </a:gridCol>
                <a:gridCol w="1409278">
                  <a:extLst>
                    <a:ext uri="{9D8B030D-6E8A-4147-A177-3AD203B41FA5}">
                      <a16:colId xmlns:a16="http://schemas.microsoft.com/office/drawing/2014/main" val="20004"/>
                    </a:ext>
                  </a:extLst>
                </a:gridCol>
                <a:gridCol w="1613322">
                  <a:extLst>
                    <a:ext uri="{9D8B030D-6E8A-4147-A177-3AD203B41FA5}">
                      <a16:colId xmlns:a16="http://schemas.microsoft.com/office/drawing/2014/main" val="20005"/>
                    </a:ext>
                  </a:extLst>
                </a:gridCol>
              </a:tblGrid>
              <a:tr h="15748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序号</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a:ln>
                            <a:noFill/>
                          </a:ln>
                          <a:solidFill>
                            <a:srgbClr val="000000"/>
                          </a:solidFill>
                          <a:effectLst/>
                          <a:latin typeface="Times New Roman" pitchFamily="18" charset="0"/>
                          <a:ea typeface="仿宋_GB2312" pitchFamily="49" charset="-122"/>
                          <a:sym typeface="Arial" charset="0"/>
                        </a:rPr>
                        <a:t>申请人</a:t>
                      </a:r>
                      <a:endParaRPr kumimoji="0" lang="en-US" altLang="en-US" sz="1800" b="0" i="0" u="none" strike="noStrike" cap="none" normalizeH="0" baseline="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导  师</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题  目</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时  间</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地  点</a:t>
                      </a:r>
                      <a:endParaRPr kumimoji="0" lang="en-US" altLang="zh-CN" sz="1800" b="1" i="0" u="none" strike="noStrike" cap="none" normalizeH="0" baseline="0" dirty="0">
                        <a:ln>
                          <a:noFill/>
                        </a:ln>
                        <a:solidFill>
                          <a:srgbClr val="000000"/>
                        </a:solidFill>
                        <a:effectLst/>
                        <a:latin typeface="Times New Roman" pitchFamily="18" charset="0"/>
                        <a:ea typeface="仿宋_GB2312" pitchFamily="49" charset="-122"/>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（腾讯会议号）</a:t>
                      </a:r>
                      <a:endParaRPr kumimoji="0" lang="en-US" altLang="en-US" sz="1800" b="1"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itchFamily="18" charset="0"/>
                          <a:ea typeface="仿宋_GB2312" pitchFamily="49" charset="-122"/>
                          <a:sym typeface="Arial" charset="0"/>
                        </a:rPr>
                        <a:t>1</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赵攀</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p>
                      <a:pPr algn="ctr">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博士研究生</a:t>
                      </a: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刘成源</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p>
                      <a:pPr algn="ctr">
                        <a:lnSpc>
                          <a:spcPts val="2800"/>
                        </a:lnSpc>
                        <a:spcAft>
                          <a:spcPts val="0"/>
                        </a:spcAft>
                      </a:pPr>
                      <a:r>
                        <a:rPr kumimoji="0" lang="zh-CN" altLang="en-US" sz="1800" b="1" i="0" u="none" strike="noStrike" kern="1200" cap="none" normalizeH="0" baseline="0">
                          <a:ln>
                            <a:noFill/>
                          </a:ln>
                          <a:solidFill>
                            <a:srgbClr val="000000"/>
                          </a:solidFill>
                          <a:effectLst/>
                          <a:latin typeface="Times New Roman" pitchFamily="18" charset="0"/>
                          <a:ea typeface="仿宋_GB2312" pitchFamily="49" charset="-122"/>
                          <a:cs typeface="+mn-cs"/>
                        </a:rPr>
                        <a:t>研究员</a:t>
                      </a: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以证素</a:t>
                      </a:r>
                      <a:r>
                        <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rPr>
                        <a:t>-</a:t>
                      </a: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方元为核心的冠心病用药规律挖掘及生物学基础研究</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5</a:t>
                      </a:r>
                      <a:r>
                        <a:rPr kumimoji="0" lang="zh-CN"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月</a:t>
                      </a:r>
                      <a:r>
                        <a:rPr kumimoji="0" lang="en-US" altLang="zh-CN"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22</a:t>
                      </a:r>
                      <a:r>
                        <a:rPr kumimoji="0" lang="zh-CN"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日</a:t>
                      </a:r>
                      <a:endParaRPr kumimoji="0" lang="en-US" altLang="en-US" sz="1800" b="0" i="0" u="none" strike="noStrike" kern="1200" cap="none" spc="0" normalizeH="0" baseline="0" noProof="0" dirty="0">
                        <a:ln>
                          <a:noFill/>
                        </a:ln>
                        <a:solidFill>
                          <a:srgbClr val="000000"/>
                        </a:solidFill>
                        <a:effectLst/>
                        <a:uLnTx/>
                        <a:uFillTx/>
                        <a:latin typeface="Arial" charset="0"/>
                        <a:ea typeface="宋体" charset="-122"/>
                        <a:cs typeface="+mn-cs"/>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19:3</a:t>
                      </a:r>
                      <a:r>
                        <a:rPr kumimoji="0" lang="en-US" altLang="zh-CN"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0</a:t>
                      </a:r>
                      <a:r>
                        <a:rPr kumimoji="0" lang="en-US"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-21:00</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rPr>
                        <a:t>线上会议（腾讯会议号：</a:t>
                      </a:r>
                      <a:r>
                        <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rPr>
                        <a:t>841-797-133</a:t>
                      </a: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rPr>
                        <a:t>）</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itchFamily="18" charset="0"/>
                          <a:ea typeface="仿宋_GB2312" pitchFamily="49" charset="-122"/>
                          <a:sym typeface="Arial" charset="0"/>
                        </a:rPr>
                        <a:t>2</a:t>
                      </a:r>
                      <a:endParaRPr kumimoji="0" lang="en-US" altLang="en-US" sz="1800" b="0" i="0" u="none" strike="noStrike" cap="none" normalizeH="0" baseline="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endParaRPr kumimoji="0" lang="zh-CN"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37065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36"/>
          <p:cNvSpPr>
            <a:spLocks noChangeArrowheads="1"/>
          </p:cNvSpPr>
          <p:nvPr/>
        </p:nvSpPr>
        <p:spPr bwMode="auto">
          <a:xfrm>
            <a:off x="1981200" y="336550"/>
            <a:ext cx="51054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zh-CN" altLang="en-US" sz="4200" b="1" dirty="0">
                <a:latin typeface="Times New Roman" pitchFamily="18" charset="0"/>
                <a:cs typeface="Times New Roman" pitchFamily="18" charset="0"/>
              </a:rPr>
              <a:t>学位论文答辩公告</a:t>
            </a:r>
            <a:endParaRPr lang="zh-CN" altLang="zh-CN" dirty="0"/>
          </a:p>
          <a:p>
            <a:pPr algn="ctr"/>
            <a:endParaRPr lang="zh-CN" altLang="zh-CN" dirty="0"/>
          </a:p>
        </p:txBody>
      </p:sp>
      <p:graphicFrame>
        <p:nvGraphicFramePr>
          <p:cNvPr id="4194468" name="Group 164"/>
          <p:cNvGraphicFramePr>
            <a:graphicFrameLocks noGrp="1"/>
          </p:cNvGraphicFramePr>
          <p:nvPr>
            <p:extLst>
              <p:ext uri="{D42A27DB-BD31-4B8C-83A1-F6EECF244321}">
                <p14:modId xmlns:p14="http://schemas.microsoft.com/office/powerpoint/2010/main" val="1440868614"/>
              </p:ext>
            </p:extLst>
          </p:nvPr>
        </p:nvGraphicFramePr>
        <p:xfrm>
          <a:off x="0" y="1600200"/>
          <a:ext cx="9157662" cy="4724400"/>
        </p:xfrm>
        <a:graphic>
          <a:graphicData uri="http://schemas.openxmlformats.org/drawingml/2006/table">
            <a:tbl>
              <a:tblPr/>
              <a:tblGrid>
                <a:gridCol w="703580">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911202">
                  <a:extLst>
                    <a:ext uri="{9D8B030D-6E8A-4147-A177-3AD203B41FA5}">
                      <a16:colId xmlns:a16="http://schemas.microsoft.com/office/drawing/2014/main" val="20003"/>
                    </a:ext>
                  </a:extLst>
                </a:gridCol>
                <a:gridCol w="1409278">
                  <a:extLst>
                    <a:ext uri="{9D8B030D-6E8A-4147-A177-3AD203B41FA5}">
                      <a16:colId xmlns:a16="http://schemas.microsoft.com/office/drawing/2014/main" val="20004"/>
                    </a:ext>
                  </a:extLst>
                </a:gridCol>
                <a:gridCol w="1613322">
                  <a:extLst>
                    <a:ext uri="{9D8B030D-6E8A-4147-A177-3AD203B41FA5}">
                      <a16:colId xmlns:a16="http://schemas.microsoft.com/office/drawing/2014/main" val="20005"/>
                    </a:ext>
                  </a:extLst>
                </a:gridCol>
              </a:tblGrid>
              <a:tr h="15748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序号</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申请人</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导  师</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题  目</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时  间</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地  点</a:t>
                      </a:r>
                      <a:endParaRPr kumimoji="0" lang="en-US" altLang="zh-CN" sz="1800" b="1" i="0" u="none" strike="noStrike" cap="none" normalizeH="0" baseline="0" dirty="0">
                        <a:ln>
                          <a:noFill/>
                        </a:ln>
                        <a:solidFill>
                          <a:srgbClr val="000000"/>
                        </a:solidFill>
                        <a:effectLst/>
                        <a:latin typeface="Times New Roman" pitchFamily="18" charset="0"/>
                        <a:ea typeface="仿宋_GB2312" pitchFamily="49" charset="-122"/>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tab pos="1657350" algn="l"/>
                        </a:tabLst>
                        <a:defRPr/>
                      </a:pPr>
                      <a:r>
                        <a:rPr kumimoji="0" lang="zh-CN" altLang="en-US" sz="1800" b="1" i="0" u="none" strike="noStrike" cap="none" normalizeH="0" baseline="0" dirty="0">
                          <a:ln>
                            <a:noFill/>
                          </a:ln>
                          <a:solidFill>
                            <a:srgbClr val="000000"/>
                          </a:solidFill>
                          <a:effectLst/>
                          <a:latin typeface="Times New Roman" pitchFamily="18" charset="0"/>
                          <a:ea typeface="仿宋_GB2312" pitchFamily="49" charset="-122"/>
                          <a:sym typeface="Arial" charset="0"/>
                        </a:rPr>
                        <a:t>（腾讯会议号）</a:t>
                      </a:r>
                      <a:endParaRPr kumimoji="0" lang="en-US" altLang="en-US" sz="1800" b="1"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dirty="0">
                          <a:ln>
                            <a:noFill/>
                          </a:ln>
                          <a:solidFill>
                            <a:srgbClr val="000000"/>
                          </a:solidFill>
                          <a:effectLst/>
                          <a:latin typeface="Times New Roman" pitchFamily="18" charset="0"/>
                          <a:ea typeface="仿宋_GB2312" pitchFamily="49" charset="-122"/>
                          <a:sym typeface="Arial" charset="0"/>
                        </a:rPr>
                        <a:t>1</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赵攀</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p>
                      <a:pPr algn="ctr">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博士研究生</a:t>
                      </a: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刘成源</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p>
                      <a:pPr algn="ctr">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研究员</a:t>
                      </a: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以证素</a:t>
                      </a:r>
                      <a:r>
                        <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rPr>
                        <a:t>-</a:t>
                      </a: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rPr>
                        <a:t>方元为核心的冠心病用药规律挖掘及生物学基础研究</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5</a:t>
                      </a:r>
                      <a:r>
                        <a:rPr kumimoji="0" lang="zh-CN"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月</a:t>
                      </a:r>
                      <a:r>
                        <a:rPr kumimoji="0" lang="en-US" altLang="zh-CN"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22</a:t>
                      </a:r>
                      <a:r>
                        <a:rPr kumimoji="0" lang="zh-CN"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日</a:t>
                      </a:r>
                      <a:endParaRPr kumimoji="0" lang="en-US" altLang="en-US" sz="1800" b="0" i="0" u="none" strike="noStrike" kern="1200" cap="none" spc="0" normalizeH="0" baseline="0" noProof="0" dirty="0">
                        <a:ln>
                          <a:noFill/>
                        </a:ln>
                        <a:solidFill>
                          <a:srgbClr val="000000"/>
                        </a:solidFill>
                        <a:effectLst/>
                        <a:uLnTx/>
                        <a:uFillTx/>
                        <a:latin typeface="Arial" charset="0"/>
                        <a:ea typeface="宋体" charset="-122"/>
                        <a:cs typeface="+mn-cs"/>
                        <a:sym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19:3</a:t>
                      </a:r>
                      <a:r>
                        <a:rPr kumimoji="0" lang="en-US" altLang="zh-CN"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0</a:t>
                      </a:r>
                      <a:r>
                        <a:rPr kumimoji="0" lang="en-US" altLang="en-US" sz="1800" b="1" i="0" u="none" strike="noStrike" kern="1200" cap="none" spc="0" normalizeH="0" baseline="0" noProof="0" dirty="0">
                          <a:ln>
                            <a:noFill/>
                          </a:ln>
                          <a:solidFill>
                            <a:srgbClr val="000000"/>
                          </a:solidFill>
                          <a:effectLst/>
                          <a:uLnTx/>
                          <a:uFillTx/>
                          <a:latin typeface="Times New Roman" pitchFamily="18" charset="0"/>
                          <a:ea typeface="仿宋_GB2312" pitchFamily="49" charset="-122"/>
                          <a:cs typeface="+mn-cs"/>
                          <a:sym typeface="Arial" charset="0"/>
                        </a:rPr>
                        <a:t>-21:00</a:t>
                      </a: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rPr>
                        <a:t>线上会议（腾讯会议号：</a:t>
                      </a:r>
                      <a:r>
                        <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rPr>
                        <a:t>841-797-133</a:t>
                      </a:r>
                      <a:r>
                        <a:rPr kumimoji="0" lang="zh-CN"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rPr>
                        <a:t>）</a:t>
                      </a:r>
                      <a:endParaRPr kumimoji="0" lang="en-US"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7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657350" algn="l"/>
                        </a:tabLst>
                      </a:pPr>
                      <a:r>
                        <a:rPr kumimoji="0" lang="en-US" altLang="en-US" sz="1800" b="0" i="0" u="none" strike="noStrike" cap="none" normalizeH="0" baseline="0">
                          <a:ln>
                            <a:noFill/>
                          </a:ln>
                          <a:solidFill>
                            <a:srgbClr val="000000"/>
                          </a:solidFill>
                          <a:effectLst/>
                          <a:latin typeface="Times New Roman" pitchFamily="18" charset="0"/>
                          <a:ea typeface="仿宋_GB2312" pitchFamily="49" charset="-122"/>
                          <a:sym typeface="Arial" charset="0"/>
                        </a:rPr>
                        <a:t>2</a:t>
                      </a:r>
                      <a:endParaRPr kumimoji="0" lang="en-US" altLang="en-US" sz="1800" b="0" i="0" u="none" strike="noStrike" cap="none" normalizeH="0" baseline="0">
                        <a:ln>
                          <a:noFill/>
                        </a:ln>
                        <a:solidFill>
                          <a:srgbClr val="000000"/>
                        </a:solidFill>
                        <a:effectLst/>
                        <a:latin typeface="Arial" charset="0"/>
                        <a:ea typeface="宋体" charset="-122"/>
                        <a:sym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endParaRPr kumimoji="0" lang="zh-CN" alt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ts val="2800"/>
                        </a:lnSpc>
                        <a:spcAft>
                          <a:spcPts val="0"/>
                        </a:spcAft>
                      </a:pP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lnSpc>
                          <a:spcPts val="2800"/>
                        </a:lnSpc>
                        <a:spcAft>
                          <a:spcPts val="0"/>
                        </a:spcAft>
                      </a:pPr>
                      <a:endParaRPr kumimoji="0" lang="zh-CN" sz="1800" b="1" i="0" u="none" strike="noStrike" kern="1200" cap="none" normalizeH="0" baseline="0" dirty="0">
                        <a:ln>
                          <a:noFill/>
                        </a:ln>
                        <a:solidFill>
                          <a:srgbClr val="000000"/>
                        </a:solidFill>
                        <a:effectLst/>
                        <a:latin typeface="Times New Roman" pitchFamily="18" charset="0"/>
                        <a:ea typeface="仿宋_GB2312" pitchFamily="49"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charset="0"/>
                        <a:ea typeface="宋体" charset="-122"/>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normalizeH="0" baseline="0" dirty="0">
                        <a:ln>
                          <a:noFill/>
                        </a:ln>
                        <a:solidFill>
                          <a:srgbClr val="000000"/>
                        </a:solidFill>
                        <a:effectLst/>
                        <a:latin typeface="Times New Roman" pitchFamily="18" charset="0"/>
                        <a:ea typeface="仿宋_GB2312" pitchFamily="49" charset="-122"/>
                        <a:cs typeface="+mn-cs"/>
                        <a:sym typeface="Arial"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788549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4f5317c2-1721-4ea8-b358-d8e01c098bff}"/>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49e7ea2d-72b9-4d5e-91fe-628df8c7575b}"/>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49e7ea2d-72b9-4d5e-91fe-628df8c7575b}"/>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00639ccb-fc69-4cab-b750-e516f2353c40}"/>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ed8f1b3d-ead4-43df-a5da-d8a768b4815e}"/>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00639ccb-fc69-4cab-b750-e516f2353c40}"/>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9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10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11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7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8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sym typeface="Arial" panose="020B0604020202020204" pitchFamily="34"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908</Words>
  <Application>Microsoft Office PowerPoint</Application>
  <PresentationFormat>全屏显示(4:3)</PresentationFormat>
  <Paragraphs>277</Paragraphs>
  <Slides>9</Slides>
  <Notes>0</Notes>
  <HiddenSlides>0</HiddenSlides>
  <MMClips>0</MMClips>
  <ScaleCrop>false</ScaleCrop>
  <HeadingPairs>
    <vt:vector size="6" baseType="variant">
      <vt:variant>
        <vt:lpstr>已用的字体</vt:lpstr>
      </vt:variant>
      <vt:variant>
        <vt:i4>4</vt:i4>
      </vt:variant>
      <vt:variant>
        <vt:lpstr>主题</vt:lpstr>
      </vt:variant>
      <vt:variant>
        <vt:i4>12</vt:i4>
      </vt:variant>
      <vt:variant>
        <vt:lpstr>幻灯片标题</vt:lpstr>
      </vt:variant>
      <vt:variant>
        <vt:i4>9</vt:i4>
      </vt:variant>
    </vt:vector>
  </HeadingPairs>
  <TitlesOfParts>
    <vt:vector size="25" baseType="lpstr">
      <vt:lpstr>仿宋_GB2312</vt:lpstr>
      <vt:lpstr>宋体</vt:lpstr>
      <vt:lpstr>Arial</vt:lpstr>
      <vt:lpstr>Times New Roman</vt:lpstr>
      <vt:lpstr>默认设计模板</vt:lpstr>
      <vt:lpstr>1_默认设计模板</vt:lpstr>
      <vt:lpstr>2_默认设计模板</vt:lpstr>
      <vt:lpstr>3_默认设计模板</vt:lpstr>
      <vt:lpstr>4_默认设计模板</vt:lpstr>
      <vt:lpstr>5_默认设计模板</vt:lpstr>
      <vt:lpstr>6_默认设计模板</vt:lpstr>
      <vt:lpstr>7_默认设计模板</vt:lpstr>
      <vt:lpstr>8_默认设计模板</vt:lpstr>
      <vt:lpstr>9_默认设计模板</vt:lpstr>
      <vt:lpstr>10_默认设计模板</vt:lpstr>
      <vt:lpstr>11_默认设计模板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fuyujuan</dc:creator>
  <cp:lastModifiedBy>王 文昭</cp:lastModifiedBy>
  <cp:revision>72</cp:revision>
  <dcterms:created xsi:type="dcterms:W3CDTF">1969-12-31T16:00:00Z</dcterms:created>
  <dcterms:modified xsi:type="dcterms:W3CDTF">2022-05-18T08:36:18Z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